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48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3" r:id="rId47"/>
  </p:sldIdLst>
  <p:sldSz cx="14630400" cy="8229600"/>
  <p:notesSz cx="8229600" cy="14630400"/>
  <p:embeddedFontLst>
    <p:embeddedFont>
      <p:font typeface="DM Sans" pitchFamily="2" charset="0"/>
      <p:regular r:id="rId49"/>
    </p:embeddedFont>
    <p:embeddedFont>
      <p:font typeface="Libre Baskerville" panose="020F0502020204030204" pitchFamily="2" charset="0"/>
      <p:regular r:id="rId5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53" d="100"/>
          <a:sy n="53" d="100"/>
        </p:scale>
        <p:origin x="748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font" Target="fonts/font2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1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422880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9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DFA"/>
          </a:solidFill>
          <a:ln/>
        </p:spPr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0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DFA"/>
          </a:solidFill>
          <a:ln/>
        </p:spPr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1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DFA"/>
          </a:solidFill>
          <a:ln/>
        </p:spPr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2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DFA"/>
          </a:solidFill>
          <a:ln/>
        </p:spPr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3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DFA"/>
          </a:solidFill>
          <a:ln/>
        </p:spPr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4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DFA"/>
          </a:solidFill>
          <a:ln/>
        </p:spPr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5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DFA"/>
          </a:solidFill>
          <a:ln/>
        </p:spPr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6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DFA"/>
          </a:solidFill>
          <a:ln/>
        </p:spPr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7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DFA"/>
          </a:solidFill>
          <a:ln/>
        </p:spPr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8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DFA"/>
          </a:solidFill>
          <a:ln/>
        </p:spPr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DFA"/>
          </a:solidFill>
          <a:ln/>
        </p:spPr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9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DFA"/>
          </a:solidFill>
          <a:ln/>
        </p:spPr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0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DFA"/>
          </a:solidFill>
          <a:ln/>
        </p:spPr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1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DFA"/>
          </a:solidFill>
          <a:ln/>
        </p:spPr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2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DFA"/>
          </a:solidFill>
          <a:ln/>
        </p:spPr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3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DFA"/>
          </a:solidFill>
          <a:ln/>
        </p:spPr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4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DFA"/>
          </a:solidFill>
          <a:ln/>
        </p:spPr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5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DFA"/>
          </a:solidFill>
          <a:ln/>
        </p:spPr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6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DFA"/>
          </a:solidFill>
          <a:ln/>
        </p:spPr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7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DFA"/>
          </a:solidFill>
          <a:ln/>
        </p:spPr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8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DFA"/>
          </a:solidFill>
          <a:ln/>
        </p:spPr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DFA"/>
          </a:solidFill>
          <a:ln/>
        </p:spPr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9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DFA"/>
          </a:solidFill>
          <a:ln/>
        </p:spPr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0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DFA"/>
          </a:solidFill>
          <a:ln/>
        </p:spPr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1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DFA"/>
          </a:solidFill>
          <a:ln/>
        </p:spPr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2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DFA"/>
          </a:solidFill>
          <a:ln/>
        </p:spPr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3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DFA"/>
          </a:solidFill>
          <a:ln/>
        </p:spPr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4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DFA"/>
          </a:solidFill>
          <a:ln/>
        </p:spPr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5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DFA"/>
          </a:solidFill>
          <a:ln/>
        </p:spPr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6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DFA"/>
          </a:solidFill>
          <a:ln/>
        </p:spPr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7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DFA"/>
          </a:solidFill>
          <a:ln/>
        </p:spPr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8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DFA"/>
          </a:solidFill>
          <a:ln/>
        </p:spPr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DFA"/>
          </a:solidFill>
          <a:ln/>
        </p:spPr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9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DFA"/>
          </a:solidFill>
          <a:ln/>
        </p:spPr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0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DFA"/>
          </a:solidFill>
          <a:ln/>
        </p:spPr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1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DFA"/>
          </a:solidFill>
          <a:ln/>
        </p:spPr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2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DFA"/>
          </a:solidFill>
          <a:ln/>
        </p:spPr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3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DFA"/>
          </a:solidFill>
          <a:ln/>
        </p:spPr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4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DFA"/>
          </a:solidFill>
          <a:ln/>
        </p:spPr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5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DFA"/>
          </a:solidFill>
          <a:ln/>
        </p:spPr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6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DFA"/>
          </a:solidFill>
          <a:ln/>
        </p:spPr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7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DFA"/>
          </a:solidFill>
          <a:ln/>
        </p:spPr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8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DFA"/>
          </a:solidFill>
          <a:ln/>
        </p:spPr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DFA"/>
          </a:solidFill>
          <a:ln/>
        </p:spPr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DFA"/>
          </a:solidFill>
          <a:ln/>
        </p:spPr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DFA"/>
          </a:solidFill>
          <a:ln/>
        </p:spPr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DFA"/>
          </a:solidFill>
          <a:ln/>
        </p:spPr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DFA"/>
          </a:solidFill>
          <a:ln/>
        </p:spPr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10" Type="http://schemas.openxmlformats.org/officeDocument/2006/relationships/image" Target="../media/image47.png"/><Relationship Id="rId4" Type="http://schemas.openxmlformats.org/officeDocument/2006/relationships/image" Target="../media/image41.png"/><Relationship Id="rId9" Type="http://schemas.openxmlformats.org/officeDocument/2006/relationships/image" Target="../media/image4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7" Type="http://schemas.openxmlformats.org/officeDocument/2006/relationships/image" Target="../media/image5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image" Target="../media/image57.png"/><Relationship Id="rId7" Type="http://schemas.openxmlformats.org/officeDocument/2006/relationships/image" Target="../media/image6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7" Type="http://schemas.openxmlformats.org/officeDocument/2006/relationships/image" Target="../media/image7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70.png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png"/><Relationship Id="rId3" Type="http://schemas.openxmlformats.org/officeDocument/2006/relationships/image" Target="../media/image72.png"/><Relationship Id="rId7" Type="http://schemas.openxmlformats.org/officeDocument/2006/relationships/image" Target="../media/image76.png"/><Relationship Id="rId12" Type="http://schemas.openxmlformats.org/officeDocument/2006/relationships/image" Target="../media/image8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75.png"/><Relationship Id="rId11" Type="http://schemas.openxmlformats.org/officeDocument/2006/relationships/image" Target="../media/image80.png"/><Relationship Id="rId5" Type="http://schemas.openxmlformats.org/officeDocument/2006/relationships/image" Target="../media/image74.png"/><Relationship Id="rId10" Type="http://schemas.openxmlformats.org/officeDocument/2006/relationships/image" Target="../media/image79.png"/><Relationship Id="rId4" Type="http://schemas.openxmlformats.org/officeDocument/2006/relationships/image" Target="../media/image73.png"/><Relationship Id="rId9" Type="http://schemas.openxmlformats.org/officeDocument/2006/relationships/image" Target="../media/image7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7" Type="http://schemas.openxmlformats.org/officeDocument/2006/relationships/image" Target="../media/image8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86.png"/><Relationship Id="rId5" Type="http://schemas.openxmlformats.org/officeDocument/2006/relationships/image" Target="../media/image85.png"/><Relationship Id="rId4" Type="http://schemas.openxmlformats.org/officeDocument/2006/relationships/image" Target="../media/image8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7" Type="http://schemas.openxmlformats.org/officeDocument/2006/relationships/image" Target="../media/image9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91.png"/><Relationship Id="rId5" Type="http://schemas.openxmlformats.org/officeDocument/2006/relationships/image" Target="../media/image90.png"/><Relationship Id="rId4" Type="http://schemas.openxmlformats.org/officeDocument/2006/relationships/image" Target="../media/image8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7" Type="http://schemas.openxmlformats.org/officeDocument/2006/relationships/image" Target="../media/image9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96.png"/><Relationship Id="rId5" Type="http://schemas.openxmlformats.org/officeDocument/2006/relationships/image" Target="../media/image95.png"/><Relationship Id="rId4" Type="http://schemas.openxmlformats.org/officeDocument/2006/relationships/image" Target="../media/image9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9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5.png"/><Relationship Id="rId3" Type="http://schemas.openxmlformats.org/officeDocument/2006/relationships/image" Target="../media/image100.png"/><Relationship Id="rId7" Type="http://schemas.openxmlformats.org/officeDocument/2006/relationships/image" Target="../media/image104.png"/><Relationship Id="rId12" Type="http://schemas.openxmlformats.org/officeDocument/2006/relationships/image" Target="../media/image109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103.png"/><Relationship Id="rId11" Type="http://schemas.openxmlformats.org/officeDocument/2006/relationships/image" Target="../media/image108.png"/><Relationship Id="rId5" Type="http://schemas.openxmlformats.org/officeDocument/2006/relationships/image" Target="../media/image102.png"/><Relationship Id="rId10" Type="http://schemas.openxmlformats.org/officeDocument/2006/relationships/image" Target="../media/image107.png"/><Relationship Id="rId4" Type="http://schemas.openxmlformats.org/officeDocument/2006/relationships/image" Target="../media/image101.png"/><Relationship Id="rId9" Type="http://schemas.openxmlformats.org/officeDocument/2006/relationships/image" Target="../media/image10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1.xml"/><Relationship Id="rId5" Type="http://schemas.openxmlformats.org/officeDocument/2006/relationships/image" Target="../media/image112.png"/><Relationship Id="rId4" Type="http://schemas.openxmlformats.org/officeDocument/2006/relationships/image" Target="../media/image1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3.xml"/><Relationship Id="rId5" Type="http://schemas.openxmlformats.org/officeDocument/2006/relationships/image" Target="../media/image116.png"/><Relationship Id="rId4" Type="http://schemas.openxmlformats.org/officeDocument/2006/relationships/image" Target="../media/image11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5.xml"/><Relationship Id="rId5" Type="http://schemas.openxmlformats.org/officeDocument/2006/relationships/image" Target="../media/image120.png"/><Relationship Id="rId4" Type="http://schemas.openxmlformats.org/officeDocument/2006/relationships/image" Target="../media/image119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7" Type="http://schemas.openxmlformats.org/officeDocument/2006/relationships/image" Target="../media/image125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6.xml"/><Relationship Id="rId6" Type="http://schemas.openxmlformats.org/officeDocument/2006/relationships/image" Target="../media/image124.png"/><Relationship Id="rId5" Type="http://schemas.openxmlformats.org/officeDocument/2006/relationships/image" Target="../media/image123.png"/><Relationship Id="rId4" Type="http://schemas.openxmlformats.org/officeDocument/2006/relationships/image" Target="../media/image12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129.png"/><Relationship Id="rId5" Type="http://schemas.openxmlformats.org/officeDocument/2006/relationships/image" Target="../media/image128.png"/><Relationship Id="rId4" Type="http://schemas.openxmlformats.org/officeDocument/2006/relationships/image" Target="../media/image127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133.png"/><Relationship Id="rId5" Type="http://schemas.openxmlformats.org/officeDocument/2006/relationships/image" Target="../media/image132.png"/><Relationship Id="rId4" Type="http://schemas.openxmlformats.org/officeDocument/2006/relationships/image" Target="../media/image131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5.png"/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9.xml"/><Relationship Id="rId6" Type="http://schemas.openxmlformats.org/officeDocument/2006/relationships/image" Target="../media/image134.png"/><Relationship Id="rId5" Type="http://schemas.openxmlformats.org/officeDocument/2006/relationships/image" Target="../media/image42.png"/><Relationship Id="rId10" Type="http://schemas.openxmlformats.org/officeDocument/2006/relationships/image" Target="../media/image136.png"/><Relationship Id="rId4" Type="http://schemas.openxmlformats.org/officeDocument/2006/relationships/image" Target="../media/image43.png"/><Relationship Id="rId9" Type="http://schemas.openxmlformats.org/officeDocument/2006/relationships/image" Target="../media/image46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40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4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png"/><Relationship Id="rId7" Type="http://schemas.openxmlformats.org/officeDocument/2006/relationships/image" Target="../media/image142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42.xml"/><Relationship Id="rId6" Type="http://schemas.openxmlformats.org/officeDocument/2006/relationships/image" Target="../media/image141.png"/><Relationship Id="rId5" Type="http://schemas.openxmlformats.org/officeDocument/2006/relationships/image" Target="../media/image140.png"/><Relationship Id="rId4" Type="http://schemas.openxmlformats.org/officeDocument/2006/relationships/image" Target="../media/image139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png"/><Relationship Id="rId7" Type="http://schemas.openxmlformats.org/officeDocument/2006/relationships/image" Target="../media/image147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43.xml"/><Relationship Id="rId6" Type="http://schemas.openxmlformats.org/officeDocument/2006/relationships/image" Target="../media/image146.png"/><Relationship Id="rId5" Type="http://schemas.openxmlformats.org/officeDocument/2006/relationships/image" Target="../media/image145.png"/><Relationship Id="rId4" Type="http://schemas.openxmlformats.org/officeDocument/2006/relationships/image" Target="../media/image144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4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45.xml"/><Relationship Id="rId5" Type="http://schemas.openxmlformats.org/officeDocument/2006/relationships/image" Target="../media/image151.png"/><Relationship Id="rId4" Type="http://schemas.openxmlformats.org/officeDocument/2006/relationships/image" Target="../media/image150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2.png"/><Relationship Id="rId7" Type="http://schemas.openxmlformats.org/officeDocument/2006/relationships/image" Target="../media/image156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155.png"/><Relationship Id="rId5" Type="http://schemas.openxmlformats.org/officeDocument/2006/relationships/image" Target="../media/image154.png"/><Relationship Id="rId4" Type="http://schemas.openxmlformats.org/officeDocument/2006/relationships/image" Target="../media/image153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7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4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8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4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12" Type="http://schemas.openxmlformats.org/officeDocument/2006/relationships/image" Target="../media/image3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6.png"/><Relationship Id="rId11" Type="http://schemas.openxmlformats.org/officeDocument/2006/relationships/image" Target="../media/image31.png"/><Relationship Id="rId5" Type="http://schemas.openxmlformats.org/officeDocument/2006/relationships/image" Target="../media/image25.png"/><Relationship Id="rId10" Type="http://schemas.openxmlformats.org/officeDocument/2006/relationships/image" Target="../media/image30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791" y="483870"/>
            <a:ext cx="7720489" cy="1693664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5790" y="2034680"/>
            <a:ext cx="13406319" cy="1850329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615791" y="4082891"/>
            <a:ext cx="13398818" cy="28146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endParaRPr lang="en-US" sz="1350" dirty="0"/>
          </a:p>
        </p:txBody>
      </p:sp>
      <p:pic>
        <p:nvPicPr>
          <p:cNvPr id="5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0328" y="4364355"/>
            <a:ext cx="3820970" cy="2985611"/>
          </a:xfrm>
          <a:prstGeom prst="rect">
            <a:avLst/>
          </a:prstGeom>
        </p:spPr>
      </p:pic>
      <p:sp>
        <p:nvSpPr>
          <p:cNvPr id="6" name="Text 1"/>
          <p:cNvSpPr/>
          <p:nvPr/>
        </p:nvSpPr>
        <p:spPr>
          <a:xfrm>
            <a:off x="5463183" y="4738092"/>
            <a:ext cx="8558927" cy="109966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4300"/>
              </a:lnSpc>
              <a:buNone/>
            </a:pPr>
            <a:r>
              <a:rPr lang="en-US" sz="3450" dirty="0">
                <a:solidFill>
                  <a:srgbClr val="5C4E3D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Module 2: Collection, Treatment, and Disposal Technologies</a:t>
            </a:r>
          </a:p>
        </p:txBody>
      </p:sp>
      <p:sp>
        <p:nvSpPr>
          <p:cNvPr id="7" name="Text 2"/>
          <p:cNvSpPr/>
          <p:nvPr/>
        </p:nvSpPr>
        <p:spPr>
          <a:xfrm>
            <a:off x="5463183" y="6013609"/>
            <a:ext cx="8558927" cy="28146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200"/>
              </a:lnSpc>
              <a:buNone/>
            </a:pPr>
            <a:endParaRPr lang="en-US" sz="1350" dirty="0"/>
          </a:p>
        </p:txBody>
      </p:sp>
      <p:sp>
        <p:nvSpPr>
          <p:cNvPr id="8" name="Text 3"/>
          <p:cNvSpPr/>
          <p:nvPr/>
        </p:nvSpPr>
        <p:spPr>
          <a:xfrm>
            <a:off x="9487594" y="7349966"/>
            <a:ext cx="5142806" cy="8357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750"/>
              </a:lnSpc>
              <a:buNone/>
            </a:pPr>
            <a:r>
              <a:rPr lang="en-US" sz="1700" b="1" i="1" dirty="0">
                <a:solidFill>
                  <a:srgbClr val="995515"/>
                </a:solidFill>
                <a:latin typeface="DM Sans" pitchFamily="34" charset="0"/>
              </a:rPr>
              <a:t>Dr. Tamari Mumladze</a:t>
            </a:r>
            <a:endParaRPr lang="en-US" sz="17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80190" y="991791"/>
            <a:ext cx="7556421" cy="127587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000"/>
              </a:lnSpc>
              <a:buNone/>
            </a:pPr>
            <a:r>
              <a:rPr lang="en-US" sz="4000" dirty="0">
                <a:solidFill>
                  <a:srgbClr val="5C4E3D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Hurdles to Clear: Collection Challenges in the BSB</a:t>
            </a:r>
            <a:endParaRPr lang="en-US" sz="4000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0190" y="2573774"/>
            <a:ext cx="510302" cy="510302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6280190" y="3288149"/>
            <a:ext cx="2348627" cy="3188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Coverage Gaps</a:t>
            </a:r>
            <a:endParaRPr lang="en-US" sz="2000" dirty="0"/>
          </a:p>
        </p:txBody>
      </p:sp>
      <p:sp>
        <p:nvSpPr>
          <p:cNvPr id="6" name="Text 2"/>
          <p:cNvSpPr/>
          <p:nvPr/>
        </p:nvSpPr>
        <p:spPr>
          <a:xfrm>
            <a:off x="6280190" y="3729395"/>
            <a:ext cx="2348627" cy="65341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Rural and remote areas underserved</a:t>
            </a:r>
            <a:endParaRPr lang="en-US" sz="1600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83968" y="2573774"/>
            <a:ext cx="510302" cy="510302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8883968" y="3288149"/>
            <a:ext cx="2348746" cy="63769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Funding Shortfalls</a:t>
            </a:r>
            <a:endParaRPr lang="en-US" sz="2000" dirty="0"/>
          </a:p>
        </p:txBody>
      </p:sp>
      <p:sp>
        <p:nvSpPr>
          <p:cNvPr id="9" name="Text 4"/>
          <p:cNvSpPr/>
          <p:nvPr/>
        </p:nvSpPr>
        <p:spPr>
          <a:xfrm>
            <a:off x="8883968" y="4048244"/>
            <a:ext cx="2348746" cy="65341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Insufficient budgets for equipment</a:t>
            </a:r>
            <a:endParaRPr lang="en-US" sz="1600" dirty="0"/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487864" y="2573774"/>
            <a:ext cx="510302" cy="510302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11487864" y="3288149"/>
            <a:ext cx="2348746" cy="3188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Low Awareness</a:t>
            </a:r>
            <a:endParaRPr lang="en-US" sz="2000" dirty="0"/>
          </a:p>
        </p:txBody>
      </p:sp>
      <p:sp>
        <p:nvSpPr>
          <p:cNvPr id="12" name="Text 6"/>
          <p:cNvSpPr/>
          <p:nvPr/>
        </p:nvSpPr>
        <p:spPr>
          <a:xfrm>
            <a:off x="11487864" y="3729395"/>
            <a:ext cx="2348746" cy="65341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Poor understanding of proper sorting</a:t>
            </a:r>
            <a:endParaRPr lang="en-US" sz="1600" dirty="0"/>
          </a:p>
        </p:txBody>
      </p:sp>
      <p:pic>
        <p:nvPicPr>
          <p:cNvPr id="13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80190" y="5109924"/>
            <a:ext cx="510302" cy="510302"/>
          </a:xfrm>
          <a:prstGeom prst="rect">
            <a:avLst/>
          </a:prstGeom>
        </p:spPr>
      </p:pic>
      <p:sp>
        <p:nvSpPr>
          <p:cNvPr id="14" name="Text 7"/>
          <p:cNvSpPr/>
          <p:nvPr/>
        </p:nvSpPr>
        <p:spPr>
          <a:xfrm>
            <a:off x="6280190" y="5824299"/>
            <a:ext cx="2348627" cy="63769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Geographic Challenges</a:t>
            </a:r>
            <a:endParaRPr lang="en-US" sz="2000" dirty="0"/>
          </a:p>
        </p:txBody>
      </p:sp>
      <p:sp>
        <p:nvSpPr>
          <p:cNvPr id="15" name="Text 8"/>
          <p:cNvSpPr/>
          <p:nvPr/>
        </p:nvSpPr>
        <p:spPr>
          <a:xfrm>
            <a:off x="6280190" y="6584394"/>
            <a:ext cx="2348627" cy="65341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Mountainous terrain, dispersed populations</a:t>
            </a:r>
            <a:endParaRPr lang="en-US" sz="16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80190" y="1075611"/>
            <a:ext cx="7556421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5C4E3D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Transport Logistics Section</a:t>
            </a:r>
            <a:endParaRPr lang="en-US" sz="4450" dirty="0"/>
          </a:p>
        </p:txBody>
      </p:sp>
      <p:sp>
        <p:nvSpPr>
          <p:cNvPr id="4" name="Shape 1"/>
          <p:cNvSpPr/>
          <p:nvPr/>
        </p:nvSpPr>
        <p:spPr>
          <a:xfrm>
            <a:off x="6280190" y="2833330"/>
            <a:ext cx="170021" cy="853321"/>
          </a:xfrm>
          <a:prstGeom prst="roundRect">
            <a:avLst>
              <a:gd name="adj" fmla="val 56033"/>
            </a:avLst>
          </a:prstGeom>
          <a:solidFill>
            <a:srgbClr val="F7EDD4"/>
          </a:solidFill>
          <a:ln w="7620">
            <a:solidFill>
              <a:srgbClr val="DDD3B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" name="Text 2"/>
          <p:cNvSpPr/>
          <p:nvPr/>
        </p:nvSpPr>
        <p:spPr>
          <a:xfrm>
            <a:off x="6790373" y="2833330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Collection Points</a:t>
            </a:r>
            <a:endParaRPr lang="en-US" sz="2200" dirty="0"/>
          </a:p>
        </p:txBody>
      </p:sp>
      <p:sp>
        <p:nvSpPr>
          <p:cNvPr id="6" name="Text 3"/>
          <p:cNvSpPr/>
          <p:nvPr/>
        </p:nvSpPr>
        <p:spPr>
          <a:xfrm>
            <a:off x="6790373" y="3323749"/>
            <a:ext cx="7046238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Where waste is initially gathered</a:t>
            </a:r>
            <a:endParaRPr lang="en-US" sz="1750" dirty="0"/>
          </a:p>
        </p:txBody>
      </p:sp>
      <p:sp>
        <p:nvSpPr>
          <p:cNvPr id="7" name="Shape 4"/>
          <p:cNvSpPr/>
          <p:nvPr/>
        </p:nvSpPr>
        <p:spPr>
          <a:xfrm>
            <a:off x="6620351" y="3913465"/>
            <a:ext cx="170021" cy="853321"/>
          </a:xfrm>
          <a:prstGeom prst="roundRect">
            <a:avLst>
              <a:gd name="adj" fmla="val 56033"/>
            </a:avLst>
          </a:prstGeom>
          <a:solidFill>
            <a:srgbClr val="F7EDD4"/>
          </a:solidFill>
          <a:ln w="7620">
            <a:solidFill>
              <a:srgbClr val="DDD3B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8" name="Text 5"/>
          <p:cNvSpPr/>
          <p:nvPr/>
        </p:nvSpPr>
        <p:spPr>
          <a:xfrm>
            <a:off x="7130534" y="3913465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Transport Routes</a:t>
            </a:r>
            <a:endParaRPr lang="en-US" sz="2200" dirty="0"/>
          </a:p>
        </p:txBody>
      </p:sp>
      <p:sp>
        <p:nvSpPr>
          <p:cNvPr id="9" name="Text 6"/>
          <p:cNvSpPr/>
          <p:nvPr/>
        </p:nvSpPr>
        <p:spPr>
          <a:xfrm>
            <a:off x="7130534" y="4403884"/>
            <a:ext cx="6706076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Efficient pathways to facilities</a:t>
            </a:r>
            <a:endParaRPr lang="en-US" sz="1750" dirty="0"/>
          </a:p>
        </p:txBody>
      </p:sp>
      <p:sp>
        <p:nvSpPr>
          <p:cNvPr id="10" name="Shape 7"/>
          <p:cNvSpPr/>
          <p:nvPr/>
        </p:nvSpPr>
        <p:spPr>
          <a:xfrm>
            <a:off x="6960632" y="4993600"/>
            <a:ext cx="170021" cy="853321"/>
          </a:xfrm>
          <a:prstGeom prst="roundRect">
            <a:avLst>
              <a:gd name="adj" fmla="val 56033"/>
            </a:avLst>
          </a:prstGeom>
          <a:solidFill>
            <a:srgbClr val="F7EDD4"/>
          </a:solidFill>
          <a:ln w="7620">
            <a:solidFill>
              <a:srgbClr val="DDD3B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1" name="Text 8"/>
          <p:cNvSpPr/>
          <p:nvPr/>
        </p:nvSpPr>
        <p:spPr>
          <a:xfrm>
            <a:off x="7470815" y="4993600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Transfer Stations</a:t>
            </a:r>
            <a:endParaRPr lang="en-US" sz="2200" dirty="0"/>
          </a:p>
        </p:txBody>
      </p:sp>
      <p:sp>
        <p:nvSpPr>
          <p:cNvPr id="12" name="Text 9"/>
          <p:cNvSpPr/>
          <p:nvPr/>
        </p:nvSpPr>
        <p:spPr>
          <a:xfrm>
            <a:off x="7470815" y="5484019"/>
            <a:ext cx="6365796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Consolidation points for long-haul</a:t>
            </a:r>
            <a:endParaRPr lang="en-US" sz="1750" dirty="0"/>
          </a:p>
        </p:txBody>
      </p:sp>
      <p:sp>
        <p:nvSpPr>
          <p:cNvPr id="13" name="Shape 10"/>
          <p:cNvSpPr/>
          <p:nvPr/>
        </p:nvSpPr>
        <p:spPr>
          <a:xfrm>
            <a:off x="7300913" y="6073735"/>
            <a:ext cx="170021" cy="853321"/>
          </a:xfrm>
          <a:prstGeom prst="roundRect">
            <a:avLst>
              <a:gd name="adj" fmla="val 56033"/>
            </a:avLst>
          </a:prstGeom>
          <a:solidFill>
            <a:srgbClr val="F7EDD4"/>
          </a:solidFill>
          <a:ln w="7620">
            <a:solidFill>
              <a:srgbClr val="DDD3B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4" name="Text 11"/>
          <p:cNvSpPr/>
          <p:nvPr/>
        </p:nvSpPr>
        <p:spPr>
          <a:xfrm>
            <a:off x="7811095" y="6073735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Final Destination</a:t>
            </a:r>
            <a:endParaRPr lang="en-US" sz="2200" dirty="0"/>
          </a:p>
        </p:txBody>
      </p:sp>
      <p:sp>
        <p:nvSpPr>
          <p:cNvPr id="15" name="Text 12"/>
          <p:cNvSpPr/>
          <p:nvPr/>
        </p:nvSpPr>
        <p:spPr>
          <a:xfrm>
            <a:off x="7811095" y="6564154"/>
            <a:ext cx="6025515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Treatment or disposal facilities</a:t>
            </a:r>
            <a:endParaRPr lang="en-US" sz="175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251109"/>
            <a:ext cx="11991618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5C4E3D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From Bin to...?: Waste Transport Logistics</a:t>
            </a:r>
            <a:endParaRPr lang="en-US" sz="4450" dirty="0"/>
          </a:p>
        </p:txBody>
      </p:sp>
      <p:sp>
        <p:nvSpPr>
          <p:cNvPr id="3" name="Text 1"/>
          <p:cNvSpPr/>
          <p:nvPr/>
        </p:nvSpPr>
        <p:spPr>
          <a:xfrm>
            <a:off x="1857256" y="3042999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750"/>
              </a:lnSpc>
              <a:buNone/>
            </a:pPr>
            <a:r>
              <a:rPr lang="en-US" sz="220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Collection Points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793790" y="3533418"/>
            <a:ext cx="3898702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850"/>
              </a:lnSpc>
              <a:buNone/>
            </a:pPr>
            <a:r>
              <a:rPr lang="en-US" sz="17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Bins, communal containers</a:t>
            </a:r>
            <a:endParaRPr lang="en-US" sz="1750" dirty="0"/>
          </a:p>
        </p:txBody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2653" y="2413516"/>
            <a:ext cx="4564975" cy="4564975"/>
          </a:xfrm>
          <a:prstGeom prst="rect">
            <a:avLst/>
          </a:prstGeom>
        </p:spPr>
      </p:pic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6731" y="3176588"/>
            <a:ext cx="339328" cy="424220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9937790" y="3042999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Collection Vehicles</a:t>
            </a:r>
            <a:endParaRPr lang="en-US" sz="2200" dirty="0"/>
          </a:p>
        </p:txBody>
      </p:sp>
      <p:sp>
        <p:nvSpPr>
          <p:cNvPr id="8" name="Text 4"/>
          <p:cNvSpPr/>
          <p:nvPr/>
        </p:nvSpPr>
        <p:spPr>
          <a:xfrm>
            <a:off x="9937790" y="3533418"/>
            <a:ext cx="389882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Appropriate size and type</a:t>
            </a:r>
            <a:endParaRPr lang="en-US" sz="1750" dirty="0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32653" y="2413516"/>
            <a:ext cx="4564975" cy="4564975"/>
          </a:xfrm>
          <a:prstGeom prst="rect">
            <a:avLst/>
          </a:prstGeom>
        </p:spPr>
      </p:pic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52604" y="3565088"/>
            <a:ext cx="339328" cy="424220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9937790" y="5495568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Transfer Stations</a:t>
            </a:r>
            <a:endParaRPr lang="en-US" sz="2200" dirty="0"/>
          </a:p>
        </p:txBody>
      </p:sp>
      <p:sp>
        <p:nvSpPr>
          <p:cNvPr id="12" name="Text 6"/>
          <p:cNvSpPr/>
          <p:nvPr/>
        </p:nvSpPr>
        <p:spPr>
          <a:xfrm>
            <a:off x="9937790" y="5985986"/>
            <a:ext cx="389882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Optional consolidation points</a:t>
            </a:r>
            <a:endParaRPr lang="en-US" sz="1750" dirty="0"/>
          </a:p>
        </p:txBody>
      </p:sp>
      <p:pic>
        <p:nvPicPr>
          <p:cNvPr id="13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32653" y="2413516"/>
            <a:ext cx="4564975" cy="4564975"/>
          </a:xfrm>
          <a:prstGeom prst="rect">
            <a:avLst/>
          </a:prstGeom>
        </p:spPr>
      </p:pic>
      <p:pic>
        <p:nvPicPr>
          <p:cNvPr id="14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064103" y="5790962"/>
            <a:ext cx="339328" cy="424220"/>
          </a:xfrm>
          <a:prstGeom prst="rect">
            <a:avLst/>
          </a:prstGeom>
        </p:spPr>
      </p:pic>
      <p:sp>
        <p:nvSpPr>
          <p:cNvPr id="15" name="Text 7"/>
          <p:cNvSpPr/>
          <p:nvPr/>
        </p:nvSpPr>
        <p:spPr>
          <a:xfrm>
            <a:off x="1796415" y="5495568"/>
            <a:ext cx="2896076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750"/>
              </a:lnSpc>
              <a:buNone/>
            </a:pPr>
            <a:r>
              <a:rPr lang="en-US" sz="220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Treatment/Disposal</a:t>
            </a:r>
            <a:endParaRPr lang="en-US" sz="2200" dirty="0"/>
          </a:p>
        </p:txBody>
      </p:sp>
      <p:sp>
        <p:nvSpPr>
          <p:cNvPr id="16" name="Text 8"/>
          <p:cNvSpPr/>
          <p:nvPr/>
        </p:nvSpPr>
        <p:spPr>
          <a:xfrm>
            <a:off x="793790" y="5985986"/>
            <a:ext cx="3898702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850"/>
              </a:lnSpc>
              <a:buNone/>
            </a:pPr>
            <a:r>
              <a:rPr lang="en-US" sz="17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Final destination facilities</a:t>
            </a:r>
            <a:endParaRPr lang="en-US" sz="1750" dirty="0"/>
          </a:p>
        </p:txBody>
      </p:sp>
      <p:pic>
        <p:nvPicPr>
          <p:cNvPr id="17" name="Image 6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032653" y="2413516"/>
            <a:ext cx="4564975" cy="4564975"/>
          </a:xfrm>
          <a:prstGeom prst="rect">
            <a:avLst/>
          </a:prstGeom>
        </p:spPr>
      </p:pic>
      <p:pic>
        <p:nvPicPr>
          <p:cNvPr id="18" name="Image 7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838230" y="5402461"/>
            <a:ext cx="339328" cy="42422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93301" y="544711"/>
            <a:ext cx="7091124" cy="40243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150"/>
              </a:lnSpc>
              <a:buNone/>
            </a:pPr>
            <a:r>
              <a:rPr lang="en-US" sz="2500" dirty="0">
                <a:solidFill>
                  <a:srgbClr val="5C4E3D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The Workhorses: Waste Collection Vehicles</a:t>
            </a:r>
            <a:endParaRPr lang="en-US" sz="250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3301" y="1204555"/>
            <a:ext cx="3218974" cy="1989415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4073128" y="1866291"/>
            <a:ext cx="1609487" cy="2012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550"/>
              </a:lnSpc>
              <a:buNone/>
            </a:pPr>
            <a:r>
              <a:rPr lang="en-US" sz="3200" dirty="0">
                <a:solidFill>
                  <a:srgbClr val="45424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Compactor Trucks</a:t>
            </a:r>
            <a:endParaRPr lang="en-US" sz="3200" dirty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 2"/>
          <p:cNvSpPr/>
          <p:nvPr/>
        </p:nvSpPr>
        <p:spPr>
          <a:xfrm>
            <a:off x="4073128" y="2144659"/>
            <a:ext cx="9863971" cy="20585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2000" dirty="0">
                <a:solidFill>
                  <a:srgbClr val="45424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Most common for MSW, compact waste to increase payload</a:t>
            </a:r>
            <a:endParaRPr lang="en-US" sz="2000" dirty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3301" y="3451384"/>
            <a:ext cx="3218974" cy="1989415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4073128" y="4113120"/>
            <a:ext cx="1609487" cy="2012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550"/>
              </a:lnSpc>
              <a:buNone/>
            </a:pPr>
            <a:r>
              <a:rPr lang="en-US" sz="3200" dirty="0">
                <a:solidFill>
                  <a:srgbClr val="45424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Open-Top Trucks</a:t>
            </a:r>
            <a:endParaRPr lang="en-US" sz="3200" dirty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ext 4"/>
          <p:cNvSpPr/>
          <p:nvPr/>
        </p:nvSpPr>
        <p:spPr>
          <a:xfrm>
            <a:off x="4073128" y="4391488"/>
            <a:ext cx="9863971" cy="20585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2000" dirty="0">
                <a:solidFill>
                  <a:srgbClr val="45424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For bulky waste, construction debris</a:t>
            </a:r>
            <a:endParaRPr lang="en-US" sz="2000" dirty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3301" y="5698212"/>
            <a:ext cx="3218974" cy="1989415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4073128" y="6359948"/>
            <a:ext cx="1609487" cy="2012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550"/>
              </a:lnSpc>
              <a:buNone/>
            </a:pPr>
            <a:r>
              <a:rPr lang="en-US" sz="3200" dirty="0">
                <a:solidFill>
                  <a:srgbClr val="45424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Hook-Lift Trucks</a:t>
            </a:r>
            <a:endParaRPr lang="en-US" sz="3200" dirty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Text 6"/>
          <p:cNvSpPr/>
          <p:nvPr/>
        </p:nvSpPr>
        <p:spPr>
          <a:xfrm>
            <a:off x="4073128" y="6638316"/>
            <a:ext cx="9863971" cy="20585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2000" dirty="0">
                <a:solidFill>
                  <a:srgbClr val="45424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For large containers from commercial sites</a:t>
            </a:r>
            <a:endParaRPr lang="en-US" sz="2000" dirty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641596"/>
            <a:ext cx="12361783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5C4E3D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Finding the Best Path: Route Optimization</a:t>
            </a:r>
            <a:endParaRPr lang="en-US" sz="4450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777E1892-2367-13CE-A72F-A762A7EAF89C}"/>
              </a:ext>
            </a:extLst>
          </p:cNvPr>
          <p:cNvGrpSpPr/>
          <p:nvPr/>
        </p:nvGrpSpPr>
        <p:grpSpPr>
          <a:xfrm>
            <a:off x="793790" y="3023532"/>
            <a:ext cx="6244709" cy="2270642"/>
            <a:chOff x="793790" y="3577709"/>
            <a:chExt cx="6244709" cy="2270642"/>
          </a:xfrm>
        </p:grpSpPr>
        <p:sp>
          <p:nvSpPr>
            <p:cNvPr id="3" name="Text 1"/>
            <p:cNvSpPr/>
            <p:nvPr/>
          </p:nvSpPr>
          <p:spPr>
            <a:xfrm>
              <a:off x="793790" y="3577709"/>
              <a:ext cx="2835235" cy="354330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buNone/>
              </a:pPr>
              <a:r>
                <a:rPr lang="en-US" sz="3600" dirty="0">
                  <a:solidFill>
                    <a:srgbClr val="5C4E3D"/>
                  </a:solidFill>
                  <a:latin typeface="Times New Roman" panose="02020603050405020304" pitchFamily="18" charset="0"/>
                  <a:ea typeface="Libre Baskerville" pitchFamily="34" charset="-122"/>
                  <a:cs typeface="Times New Roman" panose="02020603050405020304" pitchFamily="18" charset="0"/>
                </a:rPr>
                <a:t>Benefits</a:t>
              </a:r>
              <a:endParaRPr lang="en-US" sz="3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" name="Text 2"/>
            <p:cNvSpPr/>
            <p:nvPr/>
          </p:nvSpPr>
          <p:spPr>
            <a:xfrm>
              <a:off x="793790" y="4158853"/>
              <a:ext cx="6244709" cy="362903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342900" indent="-342900" algn="l">
                <a:buSzPct val="100000"/>
                <a:buChar char="•"/>
              </a:pPr>
              <a:r>
                <a:rPr lang="en-US" sz="2800" dirty="0">
                  <a:solidFill>
                    <a:srgbClr val="454240"/>
                  </a:solidFill>
                  <a:latin typeface="Times New Roman" panose="02020603050405020304" pitchFamily="18" charset="0"/>
                  <a:ea typeface="DM Sans" pitchFamily="34" charset="-122"/>
                  <a:cs typeface="Times New Roman" panose="02020603050405020304" pitchFamily="18" charset="0"/>
                </a:rPr>
                <a:t>Reduced travel distance (15-30%)</a:t>
              </a:r>
              <a:endParaRPr lang="en-US" sz="2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Text 3"/>
            <p:cNvSpPr/>
            <p:nvPr/>
          </p:nvSpPr>
          <p:spPr>
            <a:xfrm>
              <a:off x="793790" y="4601051"/>
              <a:ext cx="6244709" cy="362903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342900" indent="-342900" algn="l">
                <a:buSzPct val="100000"/>
                <a:buChar char="•"/>
              </a:pPr>
              <a:r>
                <a:rPr lang="en-US" sz="2800" dirty="0">
                  <a:solidFill>
                    <a:srgbClr val="454240"/>
                  </a:solidFill>
                  <a:latin typeface="Times New Roman" panose="02020603050405020304" pitchFamily="18" charset="0"/>
                  <a:ea typeface="DM Sans" pitchFamily="34" charset="-122"/>
                  <a:cs typeface="Times New Roman" panose="02020603050405020304" pitchFamily="18" charset="0"/>
                </a:rPr>
                <a:t>Fuel savings</a:t>
              </a:r>
              <a:endParaRPr lang="en-US" sz="2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Text 4"/>
            <p:cNvSpPr/>
            <p:nvPr/>
          </p:nvSpPr>
          <p:spPr>
            <a:xfrm>
              <a:off x="793790" y="5043249"/>
              <a:ext cx="6244709" cy="362903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342900" indent="-342900" algn="l">
                <a:buSzPct val="100000"/>
                <a:buChar char="•"/>
              </a:pPr>
              <a:r>
                <a:rPr lang="en-US" sz="2800" dirty="0">
                  <a:solidFill>
                    <a:srgbClr val="454240"/>
                  </a:solidFill>
                  <a:latin typeface="Times New Roman" panose="02020603050405020304" pitchFamily="18" charset="0"/>
                  <a:ea typeface="DM Sans" pitchFamily="34" charset="-122"/>
                  <a:cs typeface="Times New Roman" panose="02020603050405020304" pitchFamily="18" charset="0"/>
                </a:rPr>
                <a:t>Lower emissions</a:t>
              </a:r>
              <a:endParaRPr lang="en-US" sz="2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" name="Text 5"/>
            <p:cNvSpPr/>
            <p:nvPr/>
          </p:nvSpPr>
          <p:spPr>
            <a:xfrm>
              <a:off x="793790" y="5485448"/>
              <a:ext cx="6244709" cy="362903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342900" indent="-342900" algn="l">
                <a:buSzPct val="100000"/>
                <a:buChar char="•"/>
              </a:pPr>
              <a:r>
                <a:rPr lang="en-US" sz="2800" dirty="0">
                  <a:solidFill>
                    <a:srgbClr val="454240"/>
                  </a:solidFill>
                  <a:latin typeface="Times New Roman" panose="02020603050405020304" pitchFamily="18" charset="0"/>
                  <a:ea typeface="DM Sans" pitchFamily="34" charset="-122"/>
                  <a:cs typeface="Times New Roman" panose="02020603050405020304" pitchFamily="18" charset="0"/>
                </a:rPr>
                <a:t>Reduced operational costs</a:t>
              </a:r>
              <a:endParaRPr lang="en-US" sz="2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BAFD7CBA-E606-A949-BC86-8D127824F716}"/>
              </a:ext>
            </a:extLst>
          </p:cNvPr>
          <p:cNvGrpSpPr/>
          <p:nvPr/>
        </p:nvGrpSpPr>
        <p:grpSpPr>
          <a:xfrm>
            <a:off x="7591901" y="2842080"/>
            <a:ext cx="6244709" cy="2270642"/>
            <a:chOff x="7599521" y="3577709"/>
            <a:chExt cx="6244709" cy="2270642"/>
          </a:xfrm>
        </p:grpSpPr>
        <p:sp>
          <p:nvSpPr>
            <p:cNvPr id="8" name="Text 6"/>
            <p:cNvSpPr/>
            <p:nvPr/>
          </p:nvSpPr>
          <p:spPr>
            <a:xfrm>
              <a:off x="7599521" y="3577709"/>
              <a:ext cx="2835235" cy="354330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buNone/>
              </a:pPr>
              <a:r>
                <a:rPr lang="en-US" sz="3600" dirty="0">
                  <a:solidFill>
                    <a:srgbClr val="5C4E3D"/>
                  </a:solidFill>
                  <a:latin typeface="Times New Roman" panose="02020603050405020304" pitchFamily="18" charset="0"/>
                  <a:ea typeface="Libre Baskerville" pitchFamily="34" charset="-122"/>
                  <a:cs typeface="Times New Roman" panose="02020603050405020304" pitchFamily="18" charset="0"/>
                </a:rPr>
                <a:t>Factors to Consider</a:t>
              </a:r>
              <a:endParaRPr lang="en-US" sz="3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" name="Text 7"/>
            <p:cNvSpPr/>
            <p:nvPr/>
          </p:nvSpPr>
          <p:spPr>
            <a:xfrm>
              <a:off x="7599521" y="4158853"/>
              <a:ext cx="6244709" cy="362903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342900" indent="-342900" algn="l">
                <a:buSzPct val="100000"/>
                <a:buChar char="•"/>
              </a:pPr>
              <a:r>
                <a:rPr lang="en-US" sz="2800" dirty="0">
                  <a:solidFill>
                    <a:srgbClr val="454240"/>
                  </a:solidFill>
                  <a:latin typeface="Times New Roman" panose="02020603050405020304" pitchFamily="18" charset="0"/>
                  <a:ea typeface="DM Sans" pitchFamily="34" charset="-122"/>
                  <a:cs typeface="Times New Roman" panose="02020603050405020304" pitchFamily="18" charset="0"/>
                </a:rPr>
                <a:t>Collection point locations</a:t>
              </a:r>
              <a:endParaRPr lang="en-US" sz="2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" name="Text 8"/>
            <p:cNvSpPr/>
            <p:nvPr/>
          </p:nvSpPr>
          <p:spPr>
            <a:xfrm>
              <a:off x="7599521" y="4601051"/>
              <a:ext cx="6244709" cy="362903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342900" indent="-342900" algn="l">
                <a:buSzPct val="100000"/>
                <a:buChar char="•"/>
              </a:pPr>
              <a:r>
                <a:rPr lang="en-US" sz="2800" dirty="0">
                  <a:solidFill>
                    <a:srgbClr val="454240"/>
                  </a:solidFill>
                  <a:latin typeface="Times New Roman" panose="02020603050405020304" pitchFamily="18" charset="0"/>
                  <a:ea typeface="DM Sans" pitchFamily="34" charset="-122"/>
                  <a:cs typeface="Times New Roman" panose="02020603050405020304" pitchFamily="18" charset="0"/>
                </a:rPr>
                <a:t>Traffic conditions</a:t>
              </a:r>
              <a:endParaRPr lang="en-US" sz="2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" name="Text 9"/>
            <p:cNvSpPr/>
            <p:nvPr/>
          </p:nvSpPr>
          <p:spPr>
            <a:xfrm>
              <a:off x="7599521" y="5043249"/>
              <a:ext cx="6244709" cy="362903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342900" indent="-342900" algn="l">
                <a:buSzPct val="100000"/>
                <a:buChar char="•"/>
              </a:pPr>
              <a:r>
                <a:rPr lang="en-US" sz="2800" dirty="0">
                  <a:solidFill>
                    <a:srgbClr val="454240"/>
                  </a:solidFill>
                  <a:latin typeface="Times New Roman" panose="02020603050405020304" pitchFamily="18" charset="0"/>
                  <a:ea typeface="DM Sans" pitchFamily="34" charset="-122"/>
                  <a:cs typeface="Times New Roman" panose="02020603050405020304" pitchFamily="18" charset="0"/>
                </a:rPr>
                <a:t>Vehicle capacity</a:t>
              </a:r>
              <a:endParaRPr lang="en-US" sz="2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 10"/>
            <p:cNvSpPr/>
            <p:nvPr/>
          </p:nvSpPr>
          <p:spPr>
            <a:xfrm>
              <a:off x="7599521" y="5485448"/>
              <a:ext cx="6244709" cy="362903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342900" indent="-342900" algn="l">
                <a:buSzPct val="100000"/>
                <a:buChar char="•"/>
              </a:pPr>
              <a:r>
                <a:rPr lang="en-US" sz="2800" dirty="0">
                  <a:solidFill>
                    <a:srgbClr val="454240"/>
                  </a:solidFill>
                  <a:latin typeface="Times New Roman" panose="02020603050405020304" pitchFamily="18" charset="0"/>
                  <a:ea typeface="DM Sans" pitchFamily="34" charset="-122"/>
                  <a:cs typeface="Times New Roman" panose="02020603050405020304" pitchFamily="18" charset="0"/>
                </a:rPr>
                <a:t>Disposal site location</a:t>
              </a:r>
              <a:endParaRPr lang="en-US" sz="2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693063"/>
            <a:ext cx="7556421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5C4E3D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A Pit Stop: Waste Transfer Stations</a:t>
            </a:r>
            <a:endParaRPr lang="en-US" sz="4450" dirty="0"/>
          </a:p>
        </p:txBody>
      </p:sp>
      <p:sp>
        <p:nvSpPr>
          <p:cNvPr id="4" name="Shape 1"/>
          <p:cNvSpPr/>
          <p:nvPr/>
        </p:nvSpPr>
        <p:spPr>
          <a:xfrm>
            <a:off x="793790" y="2450783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F7EDD4"/>
          </a:solidFill>
          <a:ln w="7620">
            <a:solidFill>
              <a:srgbClr val="DDD3B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5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8860" y="2493288"/>
            <a:ext cx="340162" cy="425291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1530906" y="2528649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Purpose</a:t>
            </a:r>
            <a:endParaRPr lang="en-US" sz="2200" dirty="0"/>
          </a:p>
        </p:txBody>
      </p:sp>
      <p:sp>
        <p:nvSpPr>
          <p:cNvPr id="7" name="Text 3"/>
          <p:cNvSpPr/>
          <p:nvPr/>
        </p:nvSpPr>
        <p:spPr>
          <a:xfrm>
            <a:off x="1530906" y="3019068"/>
            <a:ext cx="6819305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Transfer waste from small to large vehicles</a:t>
            </a:r>
            <a:endParaRPr lang="en-US" sz="1750" dirty="0"/>
          </a:p>
        </p:txBody>
      </p:sp>
      <p:sp>
        <p:nvSpPr>
          <p:cNvPr id="8" name="Shape 4"/>
          <p:cNvSpPr/>
          <p:nvPr/>
        </p:nvSpPr>
        <p:spPr>
          <a:xfrm>
            <a:off x="793790" y="3835598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F7EDD4"/>
          </a:solidFill>
          <a:ln w="7620">
            <a:solidFill>
              <a:srgbClr val="DDD3B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8860" y="3878104"/>
            <a:ext cx="340162" cy="425291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1530906" y="3913465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When Useful</a:t>
            </a:r>
            <a:endParaRPr lang="en-US" sz="2200" dirty="0"/>
          </a:p>
        </p:txBody>
      </p:sp>
      <p:sp>
        <p:nvSpPr>
          <p:cNvPr id="11" name="Text 6"/>
          <p:cNvSpPr/>
          <p:nvPr/>
        </p:nvSpPr>
        <p:spPr>
          <a:xfrm>
            <a:off x="1530906" y="4403884"/>
            <a:ext cx="6819305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Disposal sites far from collection areas</a:t>
            </a:r>
            <a:endParaRPr lang="en-US" sz="1750" dirty="0"/>
          </a:p>
        </p:txBody>
      </p:sp>
      <p:sp>
        <p:nvSpPr>
          <p:cNvPr id="12" name="Shape 7"/>
          <p:cNvSpPr/>
          <p:nvPr/>
        </p:nvSpPr>
        <p:spPr>
          <a:xfrm>
            <a:off x="793790" y="5220414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F7EDD4"/>
          </a:solidFill>
          <a:ln w="7620">
            <a:solidFill>
              <a:srgbClr val="DDD3B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13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8860" y="5305425"/>
            <a:ext cx="340162" cy="340162"/>
          </a:xfrm>
          <a:prstGeom prst="rect">
            <a:avLst/>
          </a:prstGeom>
        </p:spPr>
      </p:pic>
      <p:sp>
        <p:nvSpPr>
          <p:cNvPr id="14" name="Text 8"/>
          <p:cNvSpPr/>
          <p:nvPr/>
        </p:nvSpPr>
        <p:spPr>
          <a:xfrm>
            <a:off x="1530906" y="5298281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Benefits</a:t>
            </a:r>
            <a:endParaRPr lang="en-US" sz="2200" dirty="0"/>
          </a:p>
        </p:txBody>
      </p:sp>
      <p:sp>
        <p:nvSpPr>
          <p:cNvPr id="15" name="Text 9"/>
          <p:cNvSpPr/>
          <p:nvPr/>
        </p:nvSpPr>
        <p:spPr>
          <a:xfrm>
            <a:off x="1530906" y="5788700"/>
            <a:ext cx="6819305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Improved collection fleet efficiency</a:t>
            </a:r>
            <a:endParaRPr lang="en-US" sz="1750" dirty="0"/>
          </a:p>
        </p:txBody>
      </p:sp>
      <p:sp>
        <p:nvSpPr>
          <p:cNvPr id="16" name="Shape 10"/>
          <p:cNvSpPr/>
          <p:nvPr/>
        </p:nvSpPr>
        <p:spPr>
          <a:xfrm>
            <a:off x="793790" y="6605230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F7EDD4"/>
          </a:solidFill>
          <a:ln w="7620">
            <a:solidFill>
              <a:srgbClr val="DDD3B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17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78860" y="6647736"/>
            <a:ext cx="340162" cy="425291"/>
          </a:xfrm>
          <a:prstGeom prst="rect">
            <a:avLst/>
          </a:prstGeom>
        </p:spPr>
      </p:pic>
      <p:sp>
        <p:nvSpPr>
          <p:cNvPr id="18" name="Text 11"/>
          <p:cNvSpPr/>
          <p:nvPr/>
        </p:nvSpPr>
        <p:spPr>
          <a:xfrm>
            <a:off x="1530906" y="6683097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Added Value</a:t>
            </a:r>
            <a:endParaRPr lang="en-US" sz="2200" dirty="0"/>
          </a:p>
        </p:txBody>
      </p:sp>
      <p:sp>
        <p:nvSpPr>
          <p:cNvPr id="19" name="Text 12"/>
          <p:cNvSpPr/>
          <p:nvPr/>
        </p:nvSpPr>
        <p:spPr>
          <a:xfrm>
            <a:off x="1530906" y="7173516"/>
            <a:ext cx="6819305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Opportunity for pre-sorting recyclables</a:t>
            </a:r>
            <a:endParaRPr lang="en-US" sz="175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32711" y="577096"/>
            <a:ext cx="7678579" cy="85058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300"/>
              </a:lnSpc>
              <a:buNone/>
            </a:pPr>
            <a:r>
              <a:rPr lang="en-US" sz="2650" dirty="0">
                <a:solidFill>
                  <a:srgbClr val="5C4E3D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The Price of a Ride: Transport Costs &amp; Challenges</a:t>
            </a:r>
            <a:endParaRPr lang="en-US" sz="2650" dirty="0"/>
          </a:p>
        </p:txBody>
      </p:sp>
      <p:sp>
        <p:nvSpPr>
          <p:cNvPr id="4" name="Text 1"/>
          <p:cNvSpPr/>
          <p:nvPr/>
        </p:nvSpPr>
        <p:spPr>
          <a:xfrm>
            <a:off x="732711" y="1699736"/>
            <a:ext cx="7678579" cy="44910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3500"/>
              </a:lnSpc>
              <a:buNone/>
            </a:pPr>
            <a:r>
              <a:rPr lang="en-US" sz="350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40%</a:t>
            </a:r>
            <a:endParaRPr lang="en-US" sz="3500" dirty="0"/>
          </a:p>
        </p:txBody>
      </p:sp>
      <p:sp>
        <p:nvSpPr>
          <p:cNvPr id="5" name="Text 2"/>
          <p:cNvSpPr/>
          <p:nvPr/>
        </p:nvSpPr>
        <p:spPr>
          <a:xfrm>
            <a:off x="3721418" y="2318861"/>
            <a:ext cx="1701165" cy="21264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650"/>
              </a:lnSpc>
              <a:buNone/>
            </a:pPr>
            <a:r>
              <a:rPr lang="en-US" sz="130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Fuel Costs</a:t>
            </a:r>
            <a:endParaRPr lang="en-US" sz="1300" dirty="0"/>
          </a:p>
        </p:txBody>
      </p:sp>
      <p:sp>
        <p:nvSpPr>
          <p:cNvPr id="6" name="Text 3"/>
          <p:cNvSpPr/>
          <p:nvPr/>
        </p:nvSpPr>
        <p:spPr>
          <a:xfrm>
            <a:off x="732711" y="2613065"/>
            <a:ext cx="7678579" cy="21764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700"/>
              </a:lnSpc>
              <a:buNone/>
            </a:pPr>
            <a:r>
              <a:rPr lang="en-US" sz="10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Portion of transport expenses</a:t>
            </a:r>
            <a:endParaRPr lang="en-US" sz="1050" dirty="0"/>
          </a:p>
        </p:txBody>
      </p:sp>
      <p:sp>
        <p:nvSpPr>
          <p:cNvPr id="7" name="Text 4"/>
          <p:cNvSpPr/>
          <p:nvPr/>
        </p:nvSpPr>
        <p:spPr>
          <a:xfrm>
            <a:off x="732711" y="3306961"/>
            <a:ext cx="7678579" cy="44910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3500"/>
              </a:lnSpc>
              <a:buNone/>
            </a:pPr>
            <a:r>
              <a:rPr lang="en-US" sz="350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30%</a:t>
            </a:r>
            <a:endParaRPr lang="en-US" sz="3500" dirty="0"/>
          </a:p>
        </p:txBody>
      </p:sp>
      <p:sp>
        <p:nvSpPr>
          <p:cNvPr id="8" name="Text 5"/>
          <p:cNvSpPr/>
          <p:nvPr/>
        </p:nvSpPr>
        <p:spPr>
          <a:xfrm>
            <a:off x="3663315" y="3926086"/>
            <a:ext cx="1817370" cy="21264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650"/>
              </a:lnSpc>
              <a:buNone/>
            </a:pPr>
            <a:r>
              <a:rPr lang="en-US" sz="130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Vehicle Maintenance</a:t>
            </a:r>
            <a:endParaRPr lang="en-US" sz="1300" dirty="0"/>
          </a:p>
        </p:txBody>
      </p:sp>
      <p:sp>
        <p:nvSpPr>
          <p:cNvPr id="9" name="Text 6"/>
          <p:cNvSpPr/>
          <p:nvPr/>
        </p:nvSpPr>
        <p:spPr>
          <a:xfrm>
            <a:off x="732711" y="4220289"/>
            <a:ext cx="7678579" cy="21764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700"/>
              </a:lnSpc>
              <a:buNone/>
            </a:pPr>
            <a:r>
              <a:rPr lang="en-US" sz="10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Ongoing operational expense</a:t>
            </a:r>
            <a:endParaRPr lang="en-US" sz="1050" dirty="0"/>
          </a:p>
        </p:txBody>
      </p:sp>
      <p:sp>
        <p:nvSpPr>
          <p:cNvPr id="10" name="Text 7"/>
          <p:cNvSpPr/>
          <p:nvPr/>
        </p:nvSpPr>
        <p:spPr>
          <a:xfrm>
            <a:off x="732711" y="4914186"/>
            <a:ext cx="7678579" cy="44910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3500"/>
              </a:lnSpc>
              <a:buNone/>
            </a:pPr>
            <a:r>
              <a:rPr lang="en-US" sz="350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25%</a:t>
            </a:r>
            <a:endParaRPr lang="en-US" sz="3500" dirty="0"/>
          </a:p>
        </p:txBody>
      </p:sp>
      <p:sp>
        <p:nvSpPr>
          <p:cNvPr id="11" name="Text 8"/>
          <p:cNvSpPr/>
          <p:nvPr/>
        </p:nvSpPr>
        <p:spPr>
          <a:xfrm>
            <a:off x="3721418" y="5533311"/>
            <a:ext cx="1701165" cy="21264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650"/>
              </a:lnSpc>
              <a:buNone/>
            </a:pPr>
            <a:r>
              <a:rPr lang="en-US" sz="130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Labor Costs</a:t>
            </a:r>
            <a:endParaRPr lang="en-US" sz="1300" dirty="0"/>
          </a:p>
        </p:txBody>
      </p:sp>
      <p:sp>
        <p:nvSpPr>
          <p:cNvPr id="12" name="Text 9"/>
          <p:cNvSpPr/>
          <p:nvPr/>
        </p:nvSpPr>
        <p:spPr>
          <a:xfrm>
            <a:off x="732711" y="5827514"/>
            <a:ext cx="7678579" cy="21764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700"/>
              </a:lnSpc>
              <a:buNone/>
            </a:pPr>
            <a:r>
              <a:rPr lang="en-US" sz="10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Drivers and collection crew</a:t>
            </a:r>
            <a:endParaRPr lang="en-US" sz="1050" dirty="0"/>
          </a:p>
        </p:txBody>
      </p:sp>
      <p:sp>
        <p:nvSpPr>
          <p:cNvPr id="13" name="Text 10"/>
          <p:cNvSpPr/>
          <p:nvPr/>
        </p:nvSpPr>
        <p:spPr>
          <a:xfrm>
            <a:off x="732711" y="6521410"/>
            <a:ext cx="7678579" cy="44910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3500"/>
              </a:lnSpc>
              <a:buNone/>
            </a:pPr>
            <a:r>
              <a:rPr lang="en-US" sz="350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5%</a:t>
            </a:r>
            <a:endParaRPr lang="en-US" sz="3500" dirty="0"/>
          </a:p>
        </p:txBody>
      </p:sp>
      <p:sp>
        <p:nvSpPr>
          <p:cNvPr id="14" name="Text 11"/>
          <p:cNvSpPr/>
          <p:nvPr/>
        </p:nvSpPr>
        <p:spPr>
          <a:xfrm>
            <a:off x="3721418" y="7140535"/>
            <a:ext cx="1701165" cy="21264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650"/>
              </a:lnSpc>
              <a:buNone/>
            </a:pPr>
            <a:r>
              <a:rPr lang="en-US" sz="130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Other Expenses</a:t>
            </a:r>
            <a:endParaRPr lang="en-US" sz="1300" dirty="0"/>
          </a:p>
        </p:txBody>
      </p:sp>
      <p:sp>
        <p:nvSpPr>
          <p:cNvPr id="15" name="Text 12"/>
          <p:cNvSpPr/>
          <p:nvPr/>
        </p:nvSpPr>
        <p:spPr>
          <a:xfrm>
            <a:off x="732711" y="7434739"/>
            <a:ext cx="7678579" cy="21764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700"/>
              </a:lnSpc>
              <a:buNone/>
            </a:pPr>
            <a:r>
              <a:rPr lang="en-US" sz="10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Insurance, licenses, etc.</a:t>
            </a:r>
            <a:endParaRPr lang="en-US" sz="105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516499"/>
            <a:ext cx="7009567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5C4E3D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Your Transport Realities</a:t>
            </a:r>
            <a:endParaRPr lang="en-US" sz="445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8348" y="2678906"/>
            <a:ext cx="2152055" cy="1306949"/>
          </a:xfrm>
          <a:prstGeom prst="rect">
            <a:avLst/>
          </a:prstGeom>
        </p:spPr>
      </p:pic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94892" y="3294936"/>
            <a:ext cx="318968" cy="398621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5357217" y="2905720"/>
            <a:ext cx="3095863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Discussion Questions</a:t>
            </a:r>
            <a:endParaRPr lang="en-US" sz="2200" dirty="0"/>
          </a:p>
        </p:txBody>
      </p:sp>
      <p:sp>
        <p:nvSpPr>
          <p:cNvPr id="6" name="Text 2"/>
          <p:cNvSpPr/>
          <p:nvPr/>
        </p:nvSpPr>
        <p:spPr>
          <a:xfrm>
            <a:off x="5357217" y="3396139"/>
            <a:ext cx="3132773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What challenges do you face?</a:t>
            </a:r>
            <a:endParaRPr lang="en-US" sz="1750" dirty="0"/>
          </a:p>
        </p:txBody>
      </p:sp>
      <p:sp>
        <p:nvSpPr>
          <p:cNvPr id="7" name="Shape 3"/>
          <p:cNvSpPr/>
          <p:nvPr/>
        </p:nvSpPr>
        <p:spPr>
          <a:xfrm>
            <a:off x="5187077" y="3998952"/>
            <a:ext cx="8592860" cy="15240"/>
          </a:xfrm>
          <a:prstGeom prst="roundRect">
            <a:avLst>
              <a:gd name="adj" fmla="val 625116"/>
            </a:avLst>
          </a:prstGeom>
          <a:solidFill>
            <a:srgbClr val="DDD3BA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8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02381" y="4042529"/>
            <a:ext cx="4304109" cy="1306949"/>
          </a:xfrm>
          <a:prstGeom prst="rect">
            <a:avLst/>
          </a:prstGeom>
        </p:spPr>
      </p:pic>
      <p:pic>
        <p:nvPicPr>
          <p:cNvPr id="9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94892" y="4536400"/>
            <a:ext cx="318968" cy="318968"/>
          </a:xfrm>
          <a:prstGeom prst="rect">
            <a:avLst/>
          </a:prstGeom>
        </p:spPr>
      </p:pic>
      <p:sp>
        <p:nvSpPr>
          <p:cNvPr id="10" name="Text 4"/>
          <p:cNvSpPr/>
          <p:nvPr/>
        </p:nvSpPr>
        <p:spPr>
          <a:xfrm>
            <a:off x="6433304" y="4269343"/>
            <a:ext cx="3063002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Common Challenges</a:t>
            </a:r>
            <a:endParaRPr lang="en-US" sz="2200" dirty="0"/>
          </a:p>
        </p:txBody>
      </p:sp>
      <p:sp>
        <p:nvSpPr>
          <p:cNvPr id="11" name="Text 5"/>
          <p:cNvSpPr/>
          <p:nvPr/>
        </p:nvSpPr>
        <p:spPr>
          <a:xfrm>
            <a:off x="6433304" y="4759762"/>
            <a:ext cx="3234095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Efficiency, costs, infrastructure</a:t>
            </a:r>
            <a:endParaRPr lang="en-US" sz="1750" dirty="0"/>
          </a:p>
        </p:txBody>
      </p:sp>
      <p:sp>
        <p:nvSpPr>
          <p:cNvPr id="12" name="Shape 6"/>
          <p:cNvSpPr/>
          <p:nvPr/>
        </p:nvSpPr>
        <p:spPr>
          <a:xfrm>
            <a:off x="6263164" y="5362575"/>
            <a:ext cx="7516773" cy="15240"/>
          </a:xfrm>
          <a:prstGeom prst="roundRect">
            <a:avLst>
              <a:gd name="adj" fmla="val 625116"/>
            </a:avLst>
          </a:prstGeom>
          <a:solidFill>
            <a:srgbClr val="DDD3BA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13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6294" y="5406152"/>
            <a:ext cx="6456164" cy="1306949"/>
          </a:xfrm>
          <a:prstGeom prst="rect">
            <a:avLst/>
          </a:prstGeom>
        </p:spPr>
      </p:pic>
      <p:pic>
        <p:nvPicPr>
          <p:cNvPr id="14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894773" y="5860256"/>
            <a:ext cx="318968" cy="398621"/>
          </a:xfrm>
          <a:prstGeom prst="rect">
            <a:avLst/>
          </a:prstGeom>
        </p:spPr>
      </p:pic>
      <p:sp>
        <p:nvSpPr>
          <p:cNvPr id="15" name="Text 7"/>
          <p:cNvSpPr/>
          <p:nvPr/>
        </p:nvSpPr>
        <p:spPr>
          <a:xfrm>
            <a:off x="7509272" y="5632966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Potential Solutions</a:t>
            </a:r>
            <a:endParaRPr lang="en-US" sz="2200" dirty="0"/>
          </a:p>
        </p:txBody>
      </p:sp>
      <p:sp>
        <p:nvSpPr>
          <p:cNvPr id="16" name="Text 8"/>
          <p:cNvSpPr/>
          <p:nvPr/>
        </p:nvSpPr>
        <p:spPr>
          <a:xfrm>
            <a:off x="7509272" y="6123384"/>
            <a:ext cx="3568422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Sharing successful local initiatives</a:t>
            </a:r>
            <a:endParaRPr lang="en-US" sz="175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518166"/>
            <a:ext cx="9259848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5C4E3D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Processing and Managing Waste</a:t>
            </a:r>
            <a:endParaRPr lang="en-US" sz="445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1410" y="2826544"/>
            <a:ext cx="3120747" cy="3120747"/>
          </a:xfrm>
          <a:prstGeom prst="rect">
            <a:avLst/>
          </a:prstGeom>
        </p:spPr>
      </p:pic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03608" y="2826544"/>
            <a:ext cx="3120866" cy="3120866"/>
          </a:xfrm>
          <a:prstGeom prst="rect">
            <a:avLst/>
          </a:prstGeom>
        </p:spPr>
      </p:pic>
      <p:pic>
        <p:nvPicPr>
          <p:cNvPr id="5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05926" y="2826544"/>
            <a:ext cx="3120747" cy="3120747"/>
          </a:xfrm>
          <a:prstGeom prst="rect">
            <a:avLst/>
          </a:prstGeom>
        </p:spPr>
      </p:pic>
      <p:pic>
        <p:nvPicPr>
          <p:cNvPr id="6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708124" y="2826544"/>
            <a:ext cx="3120866" cy="3120866"/>
          </a:xfrm>
          <a:prstGeom prst="rect">
            <a:avLst/>
          </a:prstGeom>
        </p:spPr>
      </p:pic>
      <p:sp>
        <p:nvSpPr>
          <p:cNvPr id="7" name="Text 1"/>
          <p:cNvSpPr/>
          <p:nvPr/>
        </p:nvSpPr>
        <p:spPr>
          <a:xfrm>
            <a:off x="793790" y="6348532"/>
            <a:ext cx="1304282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Treatment technologies transform waste characteristics</a:t>
            </a:r>
            <a:endParaRPr lang="en-US" sz="175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199465" y="562213"/>
            <a:ext cx="7717869" cy="190988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000"/>
              </a:lnSpc>
              <a:buNone/>
            </a:pPr>
            <a:r>
              <a:rPr lang="en-US" sz="4000" dirty="0">
                <a:solidFill>
                  <a:srgbClr val="5C4E3D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Transforming Waste: Introduction to Treatment Technologies</a:t>
            </a:r>
            <a:endParaRPr lang="en-US" sz="4000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9465" y="2777609"/>
            <a:ext cx="1018699" cy="1222415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7523678" y="2981325"/>
            <a:ext cx="2629376" cy="31825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Alter Characteristics</a:t>
            </a:r>
            <a:endParaRPr lang="en-US" sz="2000" dirty="0"/>
          </a:p>
        </p:txBody>
      </p:sp>
      <p:sp>
        <p:nvSpPr>
          <p:cNvPr id="6" name="Text 2"/>
          <p:cNvSpPr/>
          <p:nvPr/>
        </p:nvSpPr>
        <p:spPr>
          <a:xfrm>
            <a:off x="7523678" y="3421737"/>
            <a:ext cx="6393656" cy="32587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Make waste safer to handle</a:t>
            </a:r>
            <a:endParaRPr lang="en-US" sz="1600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99465" y="4000024"/>
            <a:ext cx="1018699" cy="1222415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7523678" y="4203740"/>
            <a:ext cx="2546747" cy="31825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Reduce Volume</a:t>
            </a:r>
            <a:endParaRPr lang="en-US" sz="2000" dirty="0"/>
          </a:p>
        </p:txBody>
      </p:sp>
      <p:sp>
        <p:nvSpPr>
          <p:cNvPr id="9" name="Text 4"/>
          <p:cNvSpPr/>
          <p:nvPr/>
        </p:nvSpPr>
        <p:spPr>
          <a:xfrm>
            <a:off x="7523678" y="4644152"/>
            <a:ext cx="6393656" cy="32587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Less waste requiring disposal</a:t>
            </a:r>
            <a:endParaRPr lang="en-US" sz="1600" dirty="0"/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99465" y="5222438"/>
            <a:ext cx="1018699" cy="1222415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7523678" y="5426154"/>
            <a:ext cx="2546747" cy="31825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Recover Resources</a:t>
            </a:r>
            <a:endParaRPr lang="en-US" sz="2000" dirty="0"/>
          </a:p>
        </p:txBody>
      </p:sp>
      <p:sp>
        <p:nvSpPr>
          <p:cNvPr id="12" name="Text 6"/>
          <p:cNvSpPr/>
          <p:nvPr/>
        </p:nvSpPr>
        <p:spPr>
          <a:xfrm>
            <a:off x="7523678" y="5866567"/>
            <a:ext cx="6393656" cy="32587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Materials and energy extraction</a:t>
            </a:r>
            <a:endParaRPr lang="en-US" sz="1600" dirty="0"/>
          </a:p>
        </p:txBody>
      </p:sp>
      <p:pic>
        <p:nvPicPr>
          <p:cNvPr id="13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99465" y="6444853"/>
            <a:ext cx="1018699" cy="1222415"/>
          </a:xfrm>
          <a:prstGeom prst="rect">
            <a:avLst/>
          </a:prstGeom>
        </p:spPr>
      </p:pic>
      <p:sp>
        <p:nvSpPr>
          <p:cNvPr id="14" name="Text 7"/>
          <p:cNvSpPr/>
          <p:nvPr/>
        </p:nvSpPr>
        <p:spPr>
          <a:xfrm>
            <a:off x="7523678" y="6648569"/>
            <a:ext cx="2756416" cy="31825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Protect Environment</a:t>
            </a:r>
            <a:endParaRPr lang="en-US" sz="2000" dirty="0"/>
          </a:p>
        </p:txBody>
      </p:sp>
      <p:sp>
        <p:nvSpPr>
          <p:cNvPr id="15" name="Text 8"/>
          <p:cNvSpPr/>
          <p:nvPr/>
        </p:nvSpPr>
        <p:spPr>
          <a:xfrm>
            <a:off x="7523678" y="7088981"/>
            <a:ext cx="6393656" cy="32587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Minimize pollution impacts</a:t>
            </a:r>
            <a:endParaRPr lang="en-US" sz="16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1774388"/>
            <a:ext cx="7556421" cy="92154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600"/>
              </a:lnSpc>
              <a:buNone/>
            </a:pPr>
            <a:r>
              <a:rPr lang="en-US" sz="2900" dirty="0">
                <a:solidFill>
                  <a:srgbClr val="5C4E3D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Building on Our Foundation: Recap of Module 1</a:t>
            </a:r>
            <a:endParaRPr lang="en-US" sz="2900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3790" y="2917031"/>
            <a:ext cx="737116" cy="884515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1752005" y="3064431"/>
            <a:ext cx="1842968" cy="2303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00"/>
              </a:lnSpc>
              <a:buNone/>
            </a:pPr>
            <a:r>
              <a:rPr lang="en-US" sz="145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Waste Generation</a:t>
            </a:r>
            <a:endParaRPr lang="en-US" sz="1450" dirty="0"/>
          </a:p>
        </p:txBody>
      </p:sp>
      <p:sp>
        <p:nvSpPr>
          <p:cNvPr id="6" name="Text 2"/>
          <p:cNvSpPr/>
          <p:nvPr/>
        </p:nvSpPr>
        <p:spPr>
          <a:xfrm>
            <a:off x="1752005" y="3383161"/>
            <a:ext cx="6598206" cy="2357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50"/>
              </a:lnSpc>
              <a:buNone/>
            </a:pPr>
            <a:r>
              <a:rPr lang="en-US" sz="11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Factors influencing waste creation</a:t>
            </a:r>
            <a:endParaRPr lang="en-US" sz="1150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3790" y="3801547"/>
            <a:ext cx="737116" cy="884515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1752005" y="3948946"/>
            <a:ext cx="2179320" cy="2303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00"/>
              </a:lnSpc>
              <a:buNone/>
            </a:pPr>
            <a:r>
              <a:rPr lang="en-US" sz="145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Waste Types &amp; Sources</a:t>
            </a:r>
            <a:endParaRPr lang="en-US" sz="1450" dirty="0"/>
          </a:p>
        </p:txBody>
      </p:sp>
      <p:sp>
        <p:nvSpPr>
          <p:cNvPr id="9" name="Text 4"/>
          <p:cNvSpPr/>
          <p:nvPr/>
        </p:nvSpPr>
        <p:spPr>
          <a:xfrm>
            <a:off x="1752005" y="4267676"/>
            <a:ext cx="6598206" cy="2357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50"/>
              </a:lnSpc>
              <a:buNone/>
            </a:pPr>
            <a:r>
              <a:rPr lang="en-US" sz="11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MSW, industrial, agricultural, C&amp;D, hazardous</a:t>
            </a:r>
            <a:endParaRPr lang="en-US" sz="1150" dirty="0"/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3790" y="4686062"/>
            <a:ext cx="737116" cy="884515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1752005" y="4833461"/>
            <a:ext cx="3104078" cy="2303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00"/>
              </a:lnSpc>
              <a:buNone/>
            </a:pPr>
            <a:r>
              <a:rPr lang="en-US" sz="145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Characterization &amp; Classification</a:t>
            </a:r>
            <a:endParaRPr lang="en-US" sz="1450" dirty="0"/>
          </a:p>
        </p:txBody>
      </p:sp>
      <p:sp>
        <p:nvSpPr>
          <p:cNvPr id="12" name="Text 6"/>
          <p:cNvSpPr/>
          <p:nvPr/>
        </p:nvSpPr>
        <p:spPr>
          <a:xfrm>
            <a:off x="1752005" y="5152192"/>
            <a:ext cx="6598206" cy="2357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50"/>
              </a:lnSpc>
              <a:buNone/>
            </a:pPr>
            <a:r>
              <a:rPr lang="en-US" sz="11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Sampling, sorting, hazardous vs. non-hazardous</a:t>
            </a:r>
            <a:endParaRPr lang="en-US" sz="1150" dirty="0"/>
          </a:p>
        </p:txBody>
      </p:sp>
      <p:pic>
        <p:nvPicPr>
          <p:cNvPr id="13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3790" y="5570577"/>
            <a:ext cx="737116" cy="884515"/>
          </a:xfrm>
          <a:prstGeom prst="rect">
            <a:avLst/>
          </a:prstGeom>
        </p:spPr>
      </p:pic>
      <p:sp>
        <p:nvSpPr>
          <p:cNvPr id="14" name="Text 7"/>
          <p:cNvSpPr/>
          <p:nvPr/>
        </p:nvSpPr>
        <p:spPr>
          <a:xfrm>
            <a:off x="1752005" y="5717977"/>
            <a:ext cx="2667119" cy="2303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00"/>
              </a:lnSpc>
              <a:buNone/>
            </a:pPr>
            <a:r>
              <a:rPr lang="en-US" sz="145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Forecasting &amp; Regional Data</a:t>
            </a:r>
            <a:endParaRPr lang="en-US" sz="1450" dirty="0"/>
          </a:p>
        </p:txBody>
      </p:sp>
      <p:sp>
        <p:nvSpPr>
          <p:cNvPr id="15" name="Text 8"/>
          <p:cNvSpPr/>
          <p:nvPr/>
        </p:nvSpPr>
        <p:spPr>
          <a:xfrm>
            <a:off x="1752005" y="6036707"/>
            <a:ext cx="6598206" cy="2357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50"/>
              </a:lnSpc>
              <a:buNone/>
            </a:pPr>
            <a:r>
              <a:rPr lang="en-US" sz="11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Planning tools and BSB challenges</a:t>
            </a:r>
            <a:endParaRPr lang="en-US" sz="115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12232" y="560308"/>
            <a:ext cx="10416302" cy="63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000"/>
              </a:lnSpc>
              <a:buNone/>
            </a:pPr>
            <a:r>
              <a:rPr lang="en-US" sz="4000" dirty="0">
                <a:solidFill>
                  <a:srgbClr val="5C4E3D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Guiding Principle: The Waste Hierarchy</a:t>
            </a:r>
            <a:endParaRPr lang="en-US" sz="400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944" y="1603296"/>
            <a:ext cx="1307306" cy="1172528"/>
          </a:xfrm>
          <a:prstGeom prst="rect">
            <a:avLst/>
          </a:prstGeom>
        </p:spPr>
      </p:pic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70484" y="2156103"/>
            <a:ext cx="286107" cy="357664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4870728" y="1806773"/>
            <a:ext cx="2071807" cy="3180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Prevention</a:t>
            </a:r>
            <a:endParaRPr lang="en-US" sz="2000" dirty="0"/>
          </a:p>
        </p:txBody>
      </p:sp>
      <p:sp>
        <p:nvSpPr>
          <p:cNvPr id="6" name="Text 2"/>
          <p:cNvSpPr/>
          <p:nvPr/>
        </p:nvSpPr>
        <p:spPr>
          <a:xfrm>
            <a:off x="4870728" y="2246828"/>
            <a:ext cx="2071807" cy="3255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Most preferred option</a:t>
            </a:r>
            <a:endParaRPr lang="en-US" sz="1600" dirty="0"/>
          </a:p>
        </p:txBody>
      </p:sp>
      <p:sp>
        <p:nvSpPr>
          <p:cNvPr id="7" name="Shape 3"/>
          <p:cNvSpPr/>
          <p:nvPr/>
        </p:nvSpPr>
        <p:spPr>
          <a:xfrm>
            <a:off x="4718090" y="2791658"/>
            <a:ext cx="9149239" cy="11430"/>
          </a:xfrm>
          <a:prstGeom prst="roundRect">
            <a:avLst>
              <a:gd name="adj" fmla="val 747870"/>
            </a:avLst>
          </a:prstGeom>
          <a:solidFill>
            <a:srgbClr val="DDD3BA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8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06291" y="2826663"/>
            <a:ext cx="2614732" cy="1172528"/>
          </a:xfrm>
          <a:prstGeom prst="rect">
            <a:avLst/>
          </a:prstGeom>
        </p:spPr>
      </p:pic>
      <p:pic>
        <p:nvPicPr>
          <p:cNvPr id="9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70484" y="3234095"/>
            <a:ext cx="286107" cy="357664"/>
          </a:xfrm>
          <a:prstGeom prst="rect">
            <a:avLst/>
          </a:prstGeom>
        </p:spPr>
      </p:pic>
      <p:sp>
        <p:nvSpPr>
          <p:cNvPr id="10" name="Text 4"/>
          <p:cNvSpPr/>
          <p:nvPr/>
        </p:nvSpPr>
        <p:spPr>
          <a:xfrm>
            <a:off x="5524500" y="3030141"/>
            <a:ext cx="2590086" cy="3180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Preparing for Reuse</a:t>
            </a:r>
            <a:endParaRPr lang="en-US" sz="2000" dirty="0"/>
          </a:p>
        </p:txBody>
      </p:sp>
      <p:sp>
        <p:nvSpPr>
          <p:cNvPr id="11" name="Text 5"/>
          <p:cNvSpPr/>
          <p:nvPr/>
        </p:nvSpPr>
        <p:spPr>
          <a:xfrm>
            <a:off x="5524500" y="3470196"/>
            <a:ext cx="2669977" cy="3255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Checking, cleaning, repairing</a:t>
            </a:r>
            <a:endParaRPr lang="en-US" sz="1600" dirty="0"/>
          </a:p>
        </p:txBody>
      </p:sp>
      <p:sp>
        <p:nvSpPr>
          <p:cNvPr id="12" name="Shape 6"/>
          <p:cNvSpPr/>
          <p:nvPr/>
        </p:nvSpPr>
        <p:spPr>
          <a:xfrm>
            <a:off x="5371862" y="4015026"/>
            <a:ext cx="8495467" cy="11430"/>
          </a:xfrm>
          <a:prstGeom prst="roundRect">
            <a:avLst>
              <a:gd name="adj" fmla="val 747870"/>
            </a:avLst>
          </a:prstGeom>
          <a:solidFill>
            <a:srgbClr val="DDD3BA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13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52518" y="4050030"/>
            <a:ext cx="3922157" cy="1172528"/>
          </a:xfrm>
          <a:prstGeom prst="rect">
            <a:avLst/>
          </a:prstGeom>
        </p:spPr>
      </p:pic>
      <p:pic>
        <p:nvPicPr>
          <p:cNvPr id="14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870484" y="4457462"/>
            <a:ext cx="286107" cy="357664"/>
          </a:xfrm>
          <a:prstGeom prst="rect">
            <a:avLst/>
          </a:prstGeom>
        </p:spPr>
      </p:pic>
      <p:sp>
        <p:nvSpPr>
          <p:cNvPr id="15" name="Text 7"/>
          <p:cNvSpPr/>
          <p:nvPr/>
        </p:nvSpPr>
        <p:spPr>
          <a:xfrm>
            <a:off x="6178153" y="4253508"/>
            <a:ext cx="2544008" cy="3180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Recycling</a:t>
            </a:r>
            <a:endParaRPr lang="en-US" sz="2000" dirty="0"/>
          </a:p>
        </p:txBody>
      </p:sp>
      <p:sp>
        <p:nvSpPr>
          <p:cNvPr id="16" name="Text 8"/>
          <p:cNvSpPr/>
          <p:nvPr/>
        </p:nvSpPr>
        <p:spPr>
          <a:xfrm>
            <a:off x="6178153" y="4693563"/>
            <a:ext cx="2792373" cy="3255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Processing into new products</a:t>
            </a:r>
            <a:endParaRPr lang="en-US" sz="1600" dirty="0"/>
          </a:p>
        </p:txBody>
      </p:sp>
      <p:sp>
        <p:nvSpPr>
          <p:cNvPr id="17" name="Shape 9"/>
          <p:cNvSpPr/>
          <p:nvPr/>
        </p:nvSpPr>
        <p:spPr>
          <a:xfrm>
            <a:off x="6025515" y="5238393"/>
            <a:ext cx="7841813" cy="11430"/>
          </a:xfrm>
          <a:prstGeom prst="roundRect">
            <a:avLst>
              <a:gd name="adj" fmla="val 747870"/>
            </a:avLst>
          </a:prstGeom>
          <a:solidFill>
            <a:srgbClr val="DDD3BA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18" name="Image 6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398865" y="5273397"/>
            <a:ext cx="5229463" cy="1172528"/>
          </a:xfrm>
          <a:prstGeom prst="rect">
            <a:avLst/>
          </a:prstGeom>
        </p:spPr>
      </p:pic>
      <p:pic>
        <p:nvPicPr>
          <p:cNvPr id="19" name="Image 7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870484" y="5680829"/>
            <a:ext cx="286107" cy="357664"/>
          </a:xfrm>
          <a:prstGeom prst="rect">
            <a:avLst/>
          </a:prstGeom>
        </p:spPr>
      </p:pic>
      <p:sp>
        <p:nvSpPr>
          <p:cNvPr id="20" name="Text 10"/>
          <p:cNvSpPr/>
          <p:nvPr/>
        </p:nvSpPr>
        <p:spPr>
          <a:xfrm>
            <a:off x="6831806" y="5476875"/>
            <a:ext cx="2066092" cy="3180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Other Recovery</a:t>
            </a:r>
            <a:endParaRPr lang="en-US" sz="2000" dirty="0"/>
          </a:p>
        </p:txBody>
      </p:sp>
      <p:sp>
        <p:nvSpPr>
          <p:cNvPr id="21" name="Text 11"/>
          <p:cNvSpPr/>
          <p:nvPr/>
        </p:nvSpPr>
        <p:spPr>
          <a:xfrm>
            <a:off x="6831806" y="5916930"/>
            <a:ext cx="2066092" cy="3255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Energy from waste</a:t>
            </a:r>
            <a:endParaRPr lang="en-US" sz="1600" dirty="0"/>
          </a:p>
        </p:txBody>
      </p:sp>
      <p:sp>
        <p:nvSpPr>
          <p:cNvPr id="22" name="Shape 12"/>
          <p:cNvSpPr/>
          <p:nvPr/>
        </p:nvSpPr>
        <p:spPr>
          <a:xfrm>
            <a:off x="6679168" y="6461760"/>
            <a:ext cx="7188160" cy="11430"/>
          </a:xfrm>
          <a:prstGeom prst="roundRect">
            <a:avLst>
              <a:gd name="adj" fmla="val 747870"/>
            </a:avLst>
          </a:prstGeom>
          <a:solidFill>
            <a:srgbClr val="DDD3BA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23" name="Image 8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45212" y="6496764"/>
            <a:ext cx="6536888" cy="1172528"/>
          </a:xfrm>
          <a:prstGeom prst="rect">
            <a:avLst/>
          </a:prstGeom>
        </p:spPr>
      </p:pic>
      <p:pic>
        <p:nvPicPr>
          <p:cNvPr id="24" name="Image 9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870484" y="6904196"/>
            <a:ext cx="286107" cy="357664"/>
          </a:xfrm>
          <a:prstGeom prst="rect">
            <a:avLst/>
          </a:prstGeom>
        </p:spPr>
      </p:pic>
      <p:sp>
        <p:nvSpPr>
          <p:cNvPr id="25" name="Text 13"/>
          <p:cNvSpPr/>
          <p:nvPr/>
        </p:nvSpPr>
        <p:spPr>
          <a:xfrm>
            <a:off x="7485578" y="6700242"/>
            <a:ext cx="2109073" cy="3180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Disposal</a:t>
            </a:r>
            <a:endParaRPr lang="en-US" sz="2000" dirty="0"/>
          </a:p>
        </p:txBody>
      </p:sp>
      <p:sp>
        <p:nvSpPr>
          <p:cNvPr id="26" name="Text 14"/>
          <p:cNvSpPr/>
          <p:nvPr/>
        </p:nvSpPr>
        <p:spPr>
          <a:xfrm>
            <a:off x="7485578" y="7140297"/>
            <a:ext cx="2109073" cy="3255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Least preferred option</a:t>
            </a:r>
            <a:endParaRPr lang="en-US" sz="16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26493" y="593765"/>
            <a:ext cx="7663815" cy="19827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200"/>
              </a:lnSpc>
              <a:buNone/>
            </a:pPr>
            <a:r>
              <a:rPr lang="en-US" sz="4150" dirty="0">
                <a:solidFill>
                  <a:srgbClr val="5C4E3D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Options for Processing: Overview of Treatment Technologies</a:t>
            </a:r>
            <a:endParaRPr lang="en-US" sz="4150" dirty="0"/>
          </a:p>
        </p:txBody>
      </p:sp>
      <p:sp>
        <p:nvSpPr>
          <p:cNvPr id="4" name="Shape 1"/>
          <p:cNvSpPr/>
          <p:nvPr/>
        </p:nvSpPr>
        <p:spPr>
          <a:xfrm>
            <a:off x="6226493" y="2893695"/>
            <a:ext cx="7663815" cy="4742021"/>
          </a:xfrm>
          <a:prstGeom prst="roundRect">
            <a:avLst>
              <a:gd name="adj" fmla="val 1873"/>
            </a:avLst>
          </a:prstGeom>
          <a:noFill/>
          <a:ln w="7620">
            <a:solidFill>
              <a:srgbClr val="000000">
                <a:alpha val="800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" name="Shape 2"/>
          <p:cNvSpPr/>
          <p:nvPr/>
        </p:nvSpPr>
        <p:spPr>
          <a:xfrm>
            <a:off x="6234113" y="2901315"/>
            <a:ext cx="7648575" cy="945356"/>
          </a:xfrm>
          <a:prstGeom prst="rect">
            <a:avLst/>
          </a:prstGeom>
          <a:solidFill>
            <a:srgbClr val="FFFFFF">
              <a:alpha val="4000"/>
            </a:srgbClr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6" name="Text 3"/>
          <p:cNvSpPr/>
          <p:nvPr/>
        </p:nvSpPr>
        <p:spPr>
          <a:xfrm>
            <a:off x="6445568" y="3035737"/>
            <a:ext cx="3397568" cy="338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16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Material Recovery Facilities (MRFs)</a:t>
            </a:r>
            <a:endParaRPr lang="en-US" sz="1650" dirty="0"/>
          </a:p>
        </p:txBody>
      </p:sp>
      <p:sp>
        <p:nvSpPr>
          <p:cNvPr id="7" name="Text 4"/>
          <p:cNvSpPr/>
          <p:nvPr/>
        </p:nvSpPr>
        <p:spPr>
          <a:xfrm>
            <a:off x="10273665" y="3035737"/>
            <a:ext cx="3397568" cy="67651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16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Sort mixed recyclables into separate material streams</a:t>
            </a:r>
            <a:endParaRPr lang="en-US" sz="1650" dirty="0"/>
          </a:p>
        </p:txBody>
      </p:sp>
      <p:sp>
        <p:nvSpPr>
          <p:cNvPr id="8" name="Shape 5"/>
          <p:cNvSpPr/>
          <p:nvPr/>
        </p:nvSpPr>
        <p:spPr>
          <a:xfrm>
            <a:off x="6234113" y="3846671"/>
            <a:ext cx="7648575" cy="945356"/>
          </a:xfrm>
          <a:prstGeom prst="rect">
            <a:avLst/>
          </a:prstGeom>
          <a:solidFill>
            <a:srgbClr val="000000">
              <a:alpha val="4000"/>
            </a:srgbClr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9" name="Text 6"/>
          <p:cNvSpPr/>
          <p:nvPr/>
        </p:nvSpPr>
        <p:spPr>
          <a:xfrm>
            <a:off x="6445568" y="3981093"/>
            <a:ext cx="3397568" cy="338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16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Composting</a:t>
            </a:r>
            <a:endParaRPr lang="en-US" sz="1650" dirty="0"/>
          </a:p>
        </p:txBody>
      </p:sp>
      <p:sp>
        <p:nvSpPr>
          <p:cNvPr id="10" name="Text 7"/>
          <p:cNvSpPr/>
          <p:nvPr/>
        </p:nvSpPr>
        <p:spPr>
          <a:xfrm>
            <a:off x="10273665" y="3981093"/>
            <a:ext cx="3397568" cy="67651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16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Biological decomposition of organic waste with oxygen</a:t>
            </a:r>
            <a:endParaRPr lang="en-US" sz="1650" dirty="0"/>
          </a:p>
        </p:txBody>
      </p:sp>
      <p:sp>
        <p:nvSpPr>
          <p:cNvPr id="11" name="Shape 8"/>
          <p:cNvSpPr/>
          <p:nvPr/>
        </p:nvSpPr>
        <p:spPr>
          <a:xfrm>
            <a:off x="6234113" y="4792028"/>
            <a:ext cx="7648575" cy="945356"/>
          </a:xfrm>
          <a:prstGeom prst="rect">
            <a:avLst/>
          </a:prstGeom>
          <a:solidFill>
            <a:srgbClr val="FFFFFF">
              <a:alpha val="4000"/>
            </a:srgbClr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2" name="Text 9"/>
          <p:cNvSpPr/>
          <p:nvPr/>
        </p:nvSpPr>
        <p:spPr>
          <a:xfrm>
            <a:off x="6445568" y="4926449"/>
            <a:ext cx="3397568" cy="338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16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Anaerobic Digestion (AD)</a:t>
            </a:r>
            <a:endParaRPr lang="en-US" sz="1650" dirty="0"/>
          </a:p>
        </p:txBody>
      </p:sp>
      <p:sp>
        <p:nvSpPr>
          <p:cNvPr id="13" name="Text 10"/>
          <p:cNvSpPr/>
          <p:nvPr/>
        </p:nvSpPr>
        <p:spPr>
          <a:xfrm>
            <a:off x="10273665" y="4926449"/>
            <a:ext cx="3397568" cy="67651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16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Breakdown of organics without oxygen, producing biogas</a:t>
            </a:r>
            <a:endParaRPr lang="en-US" sz="1650" dirty="0"/>
          </a:p>
        </p:txBody>
      </p:sp>
      <p:sp>
        <p:nvSpPr>
          <p:cNvPr id="14" name="Shape 11"/>
          <p:cNvSpPr/>
          <p:nvPr/>
        </p:nvSpPr>
        <p:spPr>
          <a:xfrm>
            <a:off x="6234113" y="5737384"/>
            <a:ext cx="7648575" cy="945356"/>
          </a:xfrm>
          <a:prstGeom prst="rect">
            <a:avLst/>
          </a:prstGeom>
          <a:solidFill>
            <a:srgbClr val="000000">
              <a:alpha val="4000"/>
            </a:srgbClr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5" name="Text 12"/>
          <p:cNvSpPr/>
          <p:nvPr/>
        </p:nvSpPr>
        <p:spPr>
          <a:xfrm>
            <a:off x="6445568" y="5871805"/>
            <a:ext cx="3397568" cy="338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16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Incineration (WtE)</a:t>
            </a:r>
            <a:endParaRPr lang="en-US" sz="1650" dirty="0"/>
          </a:p>
        </p:txBody>
      </p:sp>
      <p:sp>
        <p:nvSpPr>
          <p:cNvPr id="16" name="Text 13"/>
          <p:cNvSpPr/>
          <p:nvPr/>
        </p:nvSpPr>
        <p:spPr>
          <a:xfrm>
            <a:off x="10273665" y="5871805"/>
            <a:ext cx="3397568" cy="67651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16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Burning waste at high temperatures, generating energy</a:t>
            </a:r>
            <a:endParaRPr lang="en-US" sz="1650" dirty="0"/>
          </a:p>
        </p:txBody>
      </p:sp>
      <p:sp>
        <p:nvSpPr>
          <p:cNvPr id="17" name="Shape 14"/>
          <p:cNvSpPr/>
          <p:nvPr/>
        </p:nvSpPr>
        <p:spPr>
          <a:xfrm>
            <a:off x="6234113" y="6682740"/>
            <a:ext cx="7648575" cy="945356"/>
          </a:xfrm>
          <a:prstGeom prst="rect">
            <a:avLst/>
          </a:prstGeom>
          <a:solidFill>
            <a:srgbClr val="FFFFFF">
              <a:alpha val="4000"/>
            </a:srgbClr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8" name="Text 15"/>
          <p:cNvSpPr/>
          <p:nvPr/>
        </p:nvSpPr>
        <p:spPr>
          <a:xfrm>
            <a:off x="6445568" y="6817162"/>
            <a:ext cx="3397568" cy="67651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16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Mechanical Biological Treatment (MBT)</a:t>
            </a:r>
            <a:endParaRPr lang="en-US" sz="1650" dirty="0"/>
          </a:p>
        </p:txBody>
      </p:sp>
      <p:sp>
        <p:nvSpPr>
          <p:cNvPr id="19" name="Text 16"/>
          <p:cNvSpPr/>
          <p:nvPr/>
        </p:nvSpPr>
        <p:spPr>
          <a:xfrm>
            <a:off x="10273665" y="6817162"/>
            <a:ext cx="3397568" cy="67651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16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Combines sorting with biological stabilization</a:t>
            </a:r>
            <a:endParaRPr lang="en-US" sz="165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28636" y="584121"/>
            <a:ext cx="7659529" cy="198846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200"/>
              </a:lnSpc>
              <a:buNone/>
            </a:pPr>
            <a:r>
              <a:rPr lang="en-US" sz="4150" dirty="0">
                <a:solidFill>
                  <a:srgbClr val="5C4E3D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The Heart of Recycling: Material Recovery Facilities (MRFs)</a:t>
            </a:r>
            <a:endParaRPr lang="en-US" sz="4150" dirty="0"/>
          </a:p>
        </p:txBody>
      </p:sp>
      <p:sp>
        <p:nvSpPr>
          <p:cNvPr id="4" name="Shape 1"/>
          <p:cNvSpPr/>
          <p:nvPr/>
        </p:nvSpPr>
        <p:spPr>
          <a:xfrm>
            <a:off x="6467237" y="2890718"/>
            <a:ext cx="22860" cy="4754642"/>
          </a:xfrm>
          <a:prstGeom prst="roundRect">
            <a:avLst>
              <a:gd name="adj" fmla="val 389683"/>
            </a:avLst>
          </a:prstGeom>
          <a:solidFill>
            <a:srgbClr val="DDD3BA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Shape 2"/>
          <p:cNvSpPr/>
          <p:nvPr/>
        </p:nvSpPr>
        <p:spPr>
          <a:xfrm>
            <a:off x="6682978" y="3117890"/>
            <a:ext cx="636270" cy="22860"/>
          </a:xfrm>
          <a:prstGeom prst="roundRect">
            <a:avLst>
              <a:gd name="adj" fmla="val 389683"/>
            </a:avLst>
          </a:prstGeom>
          <a:solidFill>
            <a:srgbClr val="DDD3BA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6" name="Shape 3"/>
          <p:cNvSpPr/>
          <p:nvPr/>
        </p:nvSpPr>
        <p:spPr>
          <a:xfrm>
            <a:off x="6228636" y="2890718"/>
            <a:ext cx="477203" cy="477202"/>
          </a:xfrm>
          <a:prstGeom prst="roundRect">
            <a:avLst>
              <a:gd name="adj" fmla="val 18667"/>
            </a:avLst>
          </a:prstGeom>
          <a:solidFill>
            <a:srgbClr val="F7EDD4"/>
          </a:solidFill>
          <a:ln w="7620">
            <a:solidFill>
              <a:srgbClr val="DDD3B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7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8169" y="2930485"/>
            <a:ext cx="318135" cy="397669"/>
          </a:xfrm>
          <a:prstGeom prst="rect">
            <a:avLst/>
          </a:prstGeom>
        </p:spPr>
      </p:pic>
      <p:sp>
        <p:nvSpPr>
          <p:cNvPr id="8" name="Text 4"/>
          <p:cNvSpPr/>
          <p:nvPr/>
        </p:nvSpPr>
        <p:spPr>
          <a:xfrm>
            <a:off x="7527727" y="2963585"/>
            <a:ext cx="2651165" cy="33135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205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Pre-sorting</a:t>
            </a:r>
            <a:endParaRPr lang="en-US" sz="2050" dirty="0"/>
          </a:p>
        </p:txBody>
      </p:sp>
      <p:sp>
        <p:nvSpPr>
          <p:cNvPr id="9" name="Text 5"/>
          <p:cNvSpPr/>
          <p:nvPr/>
        </p:nvSpPr>
        <p:spPr>
          <a:xfrm>
            <a:off x="7527727" y="3422094"/>
            <a:ext cx="6360438" cy="3392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16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Remove bulky/non-recyclable items</a:t>
            </a:r>
            <a:endParaRPr lang="en-US" sz="1650" dirty="0"/>
          </a:p>
        </p:txBody>
      </p:sp>
      <p:sp>
        <p:nvSpPr>
          <p:cNvPr id="10" name="Shape 6"/>
          <p:cNvSpPr/>
          <p:nvPr/>
        </p:nvSpPr>
        <p:spPr>
          <a:xfrm>
            <a:off x="6682978" y="4412575"/>
            <a:ext cx="636270" cy="22860"/>
          </a:xfrm>
          <a:prstGeom prst="roundRect">
            <a:avLst>
              <a:gd name="adj" fmla="val 389683"/>
            </a:avLst>
          </a:prstGeom>
          <a:solidFill>
            <a:srgbClr val="DDD3BA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1" name="Shape 7"/>
          <p:cNvSpPr/>
          <p:nvPr/>
        </p:nvSpPr>
        <p:spPr>
          <a:xfrm>
            <a:off x="6228636" y="4185404"/>
            <a:ext cx="477203" cy="477202"/>
          </a:xfrm>
          <a:prstGeom prst="roundRect">
            <a:avLst>
              <a:gd name="adj" fmla="val 18667"/>
            </a:avLst>
          </a:prstGeom>
          <a:solidFill>
            <a:srgbClr val="F7EDD4"/>
          </a:solidFill>
          <a:ln w="7620">
            <a:solidFill>
              <a:srgbClr val="DDD3B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12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08169" y="4225171"/>
            <a:ext cx="318135" cy="397669"/>
          </a:xfrm>
          <a:prstGeom prst="rect">
            <a:avLst/>
          </a:prstGeom>
        </p:spPr>
      </p:pic>
      <p:sp>
        <p:nvSpPr>
          <p:cNvPr id="13" name="Text 8"/>
          <p:cNvSpPr/>
          <p:nvPr/>
        </p:nvSpPr>
        <p:spPr>
          <a:xfrm>
            <a:off x="7527727" y="4258270"/>
            <a:ext cx="3098840" cy="33135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205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Mechanical Separation</a:t>
            </a:r>
            <a:endParaRPr lang="en-US" sz="2050" dirty="0"/>
          </a:p>
        </p:txBody>
      </p:sp>
      <p:sp>
        <p:nvSpPr>
          <p:cNvPr id="14" name="Text 9"/>
          <p:cNvSpPr/>
          <p:nvPr/>
        </p:nvSpPr>
        <p:spPr>
          <a:xfrm>
            <a:off x="7527727" y="4716780"/>
            <a:ext cx="6360438" cy="3392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16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Screens, magnets, optical sorters</a:t>
            </a:r>
            <a:endParaRPr lang="en-US" sz="1650" dirty="0"/>
          </a:p>
        </p:txBody>
      </p:sp>
      <p:sp>
        <p:nvSpPr>
          <p:cNvPr id="15" name="Shape 10"/>
          <p:cNvSpPr/>
          <p:nvPr/>
        </p:nvSpPr>
        <p:spPr>
          <a:xfrm>
            <a:off x="6682978" y="5707261"/>
            <a:ext cx="636270" cy="22860"/>
          </a:xfrm>
          <a:prstGeom prst="roundRect">
            <a:avLst>
              <a:gd name="adj" fmla="val 389683"/>
            </a:avLst>
          </a:prstGeom>
          <a:solidFill>
            <a:srgbClr val="DDD3BA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6" name="Shape 11"/>
          <p:cNvSpPr/>
          <p:nvPr/>
        </p:nvSpPr>
        <p:spPr>
          <a:xfrm>
            <a:off x="6228636" y="5480090"/>
            <a:ext cx="477203" cy="477202"/>
          </a:xfrm>
          <a:prstGeom prst="roundRect">
            <a:avLst>
              <a:gd name="adj" fmla="val 18667"/>
            </a:avLst>
          </a:prstGeom>
          <a:solidFill>
            <a:srgbClr val="F7EDD4"/>
          </a:solidFill>
          <a:ln w="7620">
            <a:solidFill>
              <a:srgbClr val="DDD3B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17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08169" y="5519857"/>
            <a:ext cx="318135" cy="397669"/>
          </a:xfrm>
          <a:prstGeom prst="rect">
            <a:avLst/>
          </a:prstGeom>
        </p:spPr>
      </p:pic>
      <p:sp>
        <p:nvSpPr>
          <p:cNvPr id="18" name="Text 12"/>
          <p:cNvSpPr/>
          <p:nvPr/>
        </p:nvSpPr>
        <p:spPr>
          <a:xfrm>
            <a:off x="7527727" y="5552956"/>
            <a:ext cx="2651165" cy="33135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205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Manual Sorting</a:t>
            </a:r>
            <a:endParaRPr lang="en-US" sz="2050" dirty="0"/>
          </a:p>
        </p:txBody>
      </p:sp>
      <p:sp>
        <p:nvSpPr>
          <p:cNvPr id="19" name="Text 13"/>
          <p:cNvSpPr/>
          <p:nvPr/>
        </p:nvSpPr>
        <p:spPr>
          <a:xfrm>
            <a:off x="7527727" y="6011466"/>
            <a:ext cx="6360438" cy="3392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16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Remove contaminants, quality control</a:t>
            </a:r>
            <a:endParaRPr lang="en-US" sz="1650" dirty="0"/>
          </a:p>
        </p:txBody>
      </p:sp>
      <p:sp>
        <p:nvSpPr>
          <p:cNvPr id="20" name="Shape 14"/>
          <p:cNvSpPr/>
          <p:nvPr/>
        </p:nvSpPr>
        <p:spPr>
          <a:xfrm>
            <a:off x="6682978" y="7001947"/>
            <a:ext cx="636270" cy="22860"/>
          </a:xfrm>
          <a:prstGeom prst="roundRect">
            <a:avLst>
              <a:gd name="adj" fmla="val 389683"/>
            </a:avLst>
          </a:prstGeom>
          <a:solidFill>
            <a:srgbClr val="DDD3BA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21" name="Shape 15"/>
          <p:cNvSpPr/>
          <p:nvPr/>
        </p:nvSpPr>
        <p:spPr>
          <a:xfrm>
            <a:off x="6228636" y="6774775"/>
            <a:ext cx="477203" cy="477202"/>
          </a:xfrm>
          <a:prstGeom prst="roundRect">
            <a:avLst>
              <a:gd name="adj" fmla="val 18667"/>
            </a:avLst>
          </a:prstGeom>
          <a:solidFill>
            <a:srgbClr val="F7EDD4"/>
          </a:solidFill>
          <a:ln w="7620">
            <a:solidFill>
              <a:srgbClr val="DDD3B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22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08169" y="6814542"/>
            <a:ext cx="318135" cy="397669"/>
          </a:xfrm>
          <a:prstGeom prst="rect">
            <a:avLst/>
          </a:prstGeom>
        </p:spPr>
      </p:pic>
      <p:sp>
        <p:nvSpPr>
          <p:cNvPr id="23" name="Text 16"/>
          <p:cNvSpPr/>
          <p:nvPr/>
        </p:nvSpPr>
        <p:spPr>
          <a:xfrm>
            <a:off x="7527727" y="6847642"/>
            <a:ext cx="2651165" cy="33135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205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Baling</a:t>
            </a:r>
            <a:endParaRPr lang="en-US" sz="2050" dirty="0"/>
          </a:p>
        </p:txBody>
      </p:sp>
      <p:sp>
        <p:nvSpPr>
          <p:cNvPr id="24" name="Text 17"/>
          <p:cNvSpPr/>
          <p:nvPr/>
        </p:nvSpPr>
        <p:spPr>
          <a:xfrm>
            <a:off x="7527727" y="7306151"/>
            <a:ext cx="6360438" cy="3392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16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Compress materials for transport</a:t>
            </a:r>
            <a:endParaRPr lang="en-US" sz="165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947505"/>
            <a:ext cx="13042821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5C4E3D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Making Use of Organics: Composting &amp; Anaerobic Digestion</a:t>
            </a:r>
            <a:endParaRPr lang="en-US" sz="4450" dirty="0"/>
          </a:p>
        </p:txBody>
      </p:sp>
      <p:sp>
        <p:nvSpPr>
          <p:cNvPr id="3" name="Text 1"/>
          <p:cNvSpPr/>
          <p:nvPr/>
        </p:nvSpPr>
        <p:spPr>
          <a:xfrm>
            <a:off x="793790" y="3932039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5C4E3D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Composting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793790" y="4513183"/>
            <a:ext cx="62447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Aerobic decomposition</a:t>
            </a:r>
            <a:endParaRPr lang="en-US" sz="1750" dirty="0"/>
          </a:p>
        </p:txBody>
      </p:sp>
      <p:sp>
        <p:nvSpPr>
          <p:cNvPr id="5" name="Text 3"/>
          <p:cNvSpPr/>
          <p:nvPr/>
        </p:nvSpPr>
        <p:spPr>
          <a:xfrm>
            <a:off x="793790" y="4955381"/>
            <a:ext cx="62447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Produces soil amendment</a:t>
            </a:r>
            <a:endParaRPr lang="en-US" sz="1750" dirty="0"/>
          </a:p>
        </p:txBody>
      </p:sp>
      <p:sp>
        <p:nvSpPr>
          <p:cNvPr id="6" name="Text 4"/>
          <p:cNvSpPr/>
          <p:nvPr/>
        </p:nvSpPr>
        <p:spPr>
          <a:xfrm>
            <a:off x="793790" y="5397579"/>
            <a:ext cx="62447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Relatively simple process</a:t>
            </a:r>
            <a:endParaRPr lang="en-US" sz="1750" dirty="0"/>
          </a:p>
        </p:txBody>
      </p:sp>
      <p:sp>
        <p:nvSpPr>
          <p:cNvPr id="7" name="Text 5"/>
          <p:cNvSpPr/>
          <p:nvPr/>
        </p:nvSpPr>
        <p:spPr>
          <a:xfrm>
            <a:off x="793790" y="5839778"/>
            <a:ext cx="62447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Cost-effective solution</a:t>
            </a:r>
            <a:endParaRPr lang="en-US" sz="1750" dirty="0"/>
          </a:p>
        </p:txBody>
      </p:sp>
      <p:sp>
        <p:nvSpPr>
          <p:cNvPr id="8" name="Text 6"/>
          <p:cNvSpPr/>
          <p:nvPr/>
        </p:nvSpPr>
        <p:spPr>
          <a:xfrm>
            <a:off x="7599521" y="3932039"/>
            <a:ext cx="2956679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5C4E3D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Anaerobic Digestion</a:t>
            </a:r>
            <a:endParaRPr lang="en-US" sz="2200" dirty="0"/>
          </a:p>
        </p:txBody>
      </p:sp>
      <p:sp>
        <p:nvSpPr>
          <p:cNvPr id="9" name="Text 7"/>
          <p:cNvSpPr/>
          <p:nvPr/>
        </p:nvSpPr>
        <p:spPr>
          <a:xfrm>
            <a:off x="7599521" y="4513183"/>
            <a:ext cx="62447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Without oxygen</a:t>
            </a:r>
            <a:endParaRPr lang="en-US" sz="1750" dirty="0"/>
          </a:p>
        </p:txBody>
      </p:sp>
      <p:sp>
        <p:nvSpPr>
          <p:cNvPr id="10" name="Text 8"/>
          <p:cNvSpPr/>
          <p:nvPr/>
        </p:nvSpPr>
        <p:spPr>
          <a:xfrm>
            <a:off x="7599521" y="4955381"/>
            <a:ext cx="62447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Produces biogas and digestate</a:t>
            </a:r>
            <a:endParaRPr lang="en-US" sz="1750" dirty="0"/>
          </a:p>
        </p:txBody>
      </p:sp>
      <p:sp>
        <p:nvSpPr>
          <p:cNvPr id="11" name="Text 9"/>
          <p:cNvSpPr/>
          <p:nvPr/>
        </p:nvSpPr>
        <p:spPr>
          <a:xfrm>
            <a:off x="7599521" y="5397579"/>
            <a:ext cx="62447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Energy generation potential</a:t>
            </a:r>
            <a:endParaRPr lang="en-US" sz="1750" dirty="0"/>
          </a:p>
        </p:txBody>
      </p:sp>
      <p:sp>
        <p:nvSpPr>
          <p:cNvPr id="12" name="Text 10"/>
          <p:cNvSpPr/>
          <p:nvPr/>
        </p:nvSpPr>
        <p:spPr>
          <a:xfrm>
            <a:off x="7599521" y="5839778"/>
            <a:ext cx="62447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More complex technology</a:t>
            </a:r>
            <a:endParaRPr lang="en-US" sz="175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864156"/>
            <a:ext cx="7556421" cy="134683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300"/>
              </a:lnSpc>
              <a:buNone/>
            </a:pPr>
            <a:r>
              <a:rPr lang="en-US" sz="4200" dirty="0">
                <a:solidFill>
                  <a:srgbClr val="5C4E3D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Turning Waste into Power: Waste-to-Energy (WtE)</a:t>
            </a:r>
            <a:endParaRPr lang="en-US" sz="4200" dirty="0"/>
          </a:p>
        </p:txBody>
      </p:sp>
      <p:sp>
        <p:nvSpPr>
          <p:cNvPr id="4" name="Shape 1"/>
          <p:cNvSpPr/>
          <p:nvPr/>
        </p:nvSpPr>
        <p:spPr>
          <a:xfrm>
            <a:off x="793790" y="2534126"/>
            <a:ext cx="484823" cy="484823"/>
          </a:xfrm>
          <a:prstGeom prst="roundRect">
            <a:avLst>
              <a:gd name="adj" fmla="val 18667"/>
            </a:avLst>
          </a:prstGeom>
          <a:solidFill>
            <a:srgbClr val="F7EDD4"/>
          </a:solidFill>
          <a:ln w="7620">
            <a:solidFill>
              <a:srgbClr val="DDD3B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5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4633" y="2574548"/>
            <a:ext cx="323136" cy="403979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1493996" y="2608183"/>
            <a:ext cx="2693551" cy="3365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10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Process</a:t>
            </a:r>
            <a:endParaRPr lang="en-US" sz="2100" dirty="0"/>
          </a:p>
        </p:txBody>
      </p:sp>
      <p:sp>
        <p:nvSpPr>
          <p:cNvPr id="7" name="Text 3"/>
          <p:cNvSpPr/>
          <p:nvPr/>
        </p:nvSpPr>
        <p:spPr>
          <a:xfrm>
            <a:off x="1493996" y="3073956"/>
            <a:ext cx="6856214" cy="34480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6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Burning at 850-1000°C under controlled conditions</a:t>
            </a:r>
            <a:endParaRPr lang="en-US" sz="1650" dirty="0"/>
          </a:p>
        </p:txBody>
      </p:sp>
      <p:sp>
        <p:nvSpPr>
          <p:cNvPr id="8" name="Shape 4"/>
          <p:cNvSpPr/>
          <p:nvPr/>
        </p:nvSpPr>
        <p:spPr>
          <a:xfrm>
            <a:off x="793790" y="3849648"/>
            <a:ext cx="484823" cy="484823"/>
          </a:xfrm>
          <a:prstGeom prst="roundRect">
            <a:avLst>
              <a:gd name="adj" fmla="val 18667"/>
            </a:avLst>
          </a:prstGeom>
          <a:solidFill>
            <a:srgbClr val="F7EDD4"/>
          </a:solidFill>
          <a:ln w="7620">
            <a:solidFill>
              <a:srgbClr val="DDD3B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4633" y="3890070"/>
            <a:ext cx="323136" cy="403979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1493996" y="3923705"/>
            <a:ext cx="2693551" cy="3365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10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Energy Recovery</a:t>
            </a:r>
            <a:endParaRPr lang="en-US" sz="2100" dirty="0"/>
          </a:p>
        </p:txBody>
      </p:sp>
      <p:sp>
        <p:nvSpPr>
          <p:cNvPr id="11" name="Text 6"/>
          <p:cNvSpPr/>
          <p:nvPr/>
        </p:nvSpPr>
        <p:spPr>
          <a:xfrm>
            <a:off x="1493996" y="4389477"/>
            <a:ext cx="6856214" cy="34480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6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Steam drives turbines for electricity/heating</a:t>
            </a:r>
            <a:endParaRPr lang="en-US" sz="1650" dirty="0"/>
          </a:p>
        </p:txBody>
      </p:sp>
      <p:sp>
        <p:nvSpPr>
          <p:cNvPr id="12" name="Shape 7"/>
          <p:cNvSpPr/>
          <p:nvPr/>
        </p:nvSpPr>
        <p:spPr>
          <a:xfrm>
            <a:off x="793790" y="5165169"/>
            <a:ext cx="484823" cy="484823"/>
          </a:xfrm>
          <a:prstGeom prst="roundRect">
            <a:avLst>
              <a:gd name="adj" fmla="val 18667"/>
            </a:avLst>
          </a:prstGeom>
          <a:solidFill>
            <a:srgbClr val="F7EDD4"/>
          </a:solidFill>
          <a:ln w="7620">
            <a:solidFill>
              <a:srgbClr val="DDD3B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13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4633" y="5205591"/>
            <a:ext cx="323136" cy="403979"/>
          </a:xfrm>
          <a:prstGeom prst="rect">
            <a:avLst/>
          </a:prstGeom>
        </p:spPr>
      </p:pic>
      <p:sp>
        <p:nvSpPr>
          <p:cNvPr id="14" name="Text 8"/>
          <p:cNvSpPr/>
          <p:nvPr/>
        </p:nvSpPr>
        <p:spPr>
          <a:xfrm>
            <a:off x="1493996" y="5239226"/>
            <a:ext cx="2693551" cy="3365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10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Volume Reduction</a:t>
            </a:r>
            <a:endParaRPr lang="en-US" sz="2100" dirty="0"/>
          </a:p>
        </p:txBody>
      </p:sp>
      <p:sp>
        <p:nvSpPr>
          <p:cNvPr id="15" name="Text 9"/>
          <p:cNvSpPr/>
          <p:nvPr/>
        </p:nvSpPr>
        <p:spPr>
          <a:xfrm>
            <a:off x="1493996" y="5704999"/>
            <a:ext cx="6856214" cy="34480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6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Up to 90% reduction in waste volume</a:t>
            </a:r>
            <a:endParaRPr lang="en-US" sz="1650" dirty="0"/>
          </a:p>
        </p:txBody>
      </p:sp>
      <p:sp>
        <p:nvSpPr>
          <p:cNvPr id="16" name="Shape 10"/>
          <p:cNvSpPr/>
          <p:nvPr/>
        </p:nvSpPr>
        <p:spPr>
          <a:xfrm>
            <a:off x="793790" y="6480691"/>
            <a:ext cx="484823" cy="484823"/>
          </a:xfrm>
          <a:prstGeom prst="roundRect">
            <a:avLst>
              <a:gd name="adj" fmla="val 18667"/>
            </a:avLst>
          </a:prstGeom>
          <a:solidFill>
            <a:srgbClr val="F7EDD4"/>
          </a:solidFill>
          <a:ln w="7620">
            <a:solidFill>
              <a:srgbClr val="DDD3B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17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74633" y="6521113"/>
            <a:ext cx="323136" cy="403979"/>
          </a:xfrm>
          <a:prstGeom prst="rect">
            <a:avLst/>
          </a:prstGeom>
        </p:spPr>
      </p:pic>
      <p:sp>
        <p:nvSpPr>
          <p:cNvPr id="18" name="Text 11"/>
          <p:cNvSpPr/>
          <p:nvPr/>
        </p:nvSpPr>
        <p:spPr>
          <a:xfrm>
            <a:off x="1493996" y="6554748"/>
            <a:ext cx="2693551" cy="3365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10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Emission Control</a:t>
            </a:r>
            <a:endParaRPr lang="en-US" sz="2100" dirty="0"/>
          </a:p>
        </p:txBody>
      </p:sp>
      <p:sp>
        <p:nvSpPr>
          <p:cNvPr id="19" name="Text 12"/>
          <p:cNvSpPr/>
          <p:nvPr/>
        </p:nvSpPr>
        <p:spPr>
          <a:xfrm>
            <a:off x="1493996" y="7020520"/>
            <a:ext cx="6856214" cy="34480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6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Sophisticated systems required</a:t>
            </a:r>
            <a:endParaRPr lang="en-US" sz="1650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1842968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2926318"/>
            <a:ext cx="10975419" cy="4607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600"/>
              </a:lnSpc>
              <a:buNone/>
            </a:pPr>
            <a:r>
              <a:rPr lang="en-US" sz="2900" dirty="0">
                <a:solidFill>
                  <a:srgbClr val="5C4E3D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Stabilizing Waste: Mechanical Biological Treatment (MBT)</a:t>
            </a:r>
            <a:endParaRPr lang="en-US" sz="2900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3790" y="3608189"/>
            <a:ext cx="737116" cy="884515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1752005" y="3755588"/>
            <a:ext cx="1842968" cy="2303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00"/>
              </a:lnSpc>
              <a:buNone/>
            </a:pPr>
            <a:r>
              <a:rPr lang="en-US" sz="145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Mechanical Sorting</a:t>
            </a:r>
            <a:endParaRPr lang="en-US" sz="1450" dirty="0"/>
          </a:p>
        </p:txBody>
      </p:sp>
      <p:sp>
        <p:nvSpPr>
          <p:cNvPr id="6" name="Text 2"/>
          <p:cNvSpPr/>
          <p:nvPr/>
        </p:nvSpPr>
        <p:spPr>
          <a:xfrm>
            <a:off x="1752005" y="4074319"/>
            <a:ext cx="12084606" cy="2357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50"/>
              </a:lnSpc>
              <a:buNone/>
            </a:pPr>
            <a:r>
              <a:rPr lang="en-US" sz="11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Separates recyclables, RDF, organics, residuals</a:t>
            </a:r>
            <a:endParaRPr lang="en-US" sz="1150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3790" y="4492704"/>
            <a:ext cx="737116" cy="884515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1752005" y="4640104"/>
            <a:ext cx="1983224" cy="2303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00"/>
              </a:lnSpc>
              <a:buNone/>
            </a:pPr>
            <a:r>
              <a:rPr lang="en-US" sz="145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Biological Treatment</a:t>
            </a:r>
            <a:endParaRPr lang="en-US" sz="1450" dirty="0"/>
          </a:p>
        </p:txBody>
      </p:sp>
      <p:sp>
        <p:nvSpPr>
          <p:cNvPr id="9" name="Text 4"/>
          <p:cNvSpPr/>
          <p:nvPr/>
        </p:nvSpPr>
        <p:spPr>
          <a:xfrm>
            <a:off x="1752005" y="4958834"/>
            <a:ext cx="12084606" cy="2357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50"/>
              </a:lnSpc>
              <a:buNone/>
            </a:pPr>
            <a:r>
              <a:rPr lang="en-US" sz="11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Stabilizes organic fraction</a:t>
            </a:r>
            <a:endParaRPr lang="en-US" sz="1150" dirty="0"/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3790" y="5377220"/>
            <a:ext cx="737116" cy="884515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1752005" y="5524619"/>
            <a:ext cx="1842968" cy="2303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00"/>
              </a:lnSpc>
              <a:buNone/>
            </a:pPr>
            <a:r>
              <a:rPr lang="en-US" sz="145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Multiple Outputs</a:t>
            </a:r>
            <a:endParaRPr lang="en-US" sz="1450" dirty="0"/>
          </a:p>
        </p:txBody>
      </p:sp>
      <p:sp>
        <p:nvSpPr>
          <p:cNvPr id="12" name="Text 6"/>
          <p:cNvSpPr/>
          <p:nvPr/>
        </p:nvSpPr>
        <p:spPr>
          <a:xfrm>
            <a:off x="1752005" y="5843349"/>
            <a:ext cx="12084606" cy="2357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50"/>
              </a:lnSpc>
              <a:buNone/>
            </a:pPr>
            <a:r>
              <a:rPr lang="en-US" sz="11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Recyclables, RDF, stabilized organics, residuals</a:t>
            </a:r>
            <a:endParaRPr lang="en-US" sz="1150" dirty="0"/>
          </a:p>
        </p:txBody>
      </p:sp>
      <p:pic>
        <p:nvPicPr>
          <p:cNvPr id="13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3790" y="6261735"/>
            <a:ext cx="737116" cy="884515"/>
          </a:xfrm>
          <a:prstGeom prst="rect">
            <a:avLst/>
          </a:prstGeom>
        </p:spPr>
      </p:pic>
      <p:sp>
        <p:nvSpPr>
          <p:cNvPr id="14" name="Text 7"/>
          <p:cNvSpPr/>
          <p:nvPr/>
        </p:nvSpPr>
        <p:spPr>
          <a:xfrm>
            <a:off x="1752005" y="6409134"/>
            <a:ext cx="2348865" cy="2303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00"/>
              </a:lnSpc>
              <a:buNone/>
            </a:pPr>
            <a:r>
              <a:rPr lang="en-US" sz="145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Reduced Landfill Impact</a:t>
            </a:r>
            <a:endParaRPr lang="en-US" sz="1450" dirty="0"/>
          </a:p>
        </p:txBody>
      </p:sp>
      <p:sp>
        <p:nvSpPr>
          <p:cNvPr id="15" name="Text 8"/>
          <p:cNvSpPr/>
          <p:nvPr/>
        </p:nvSpPr>
        <p:spPr>
          <a:xfrm>
            <a:off x="1752005" y="6727865"/>
            <a:ext cx="12084606" cy="2357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50"/>
              </a:lnSpc>
              <a:buNone/>
            </a:pPr>
            <a:r>
              <a:rPr lang="en-US" sz="11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Less volume, lower methane potential</a:t>
            </a:r>
            <a:endParaRPr lang="en-US" sz="1150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708184"/>
            <a:ext cx="12663368" cy="5316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150"/>
              </a:lnSpc>
              <a:buNone/>
            </a:pPr>
            <a:r>
              <a:rPr lang="en-US" sz="3300" dirty="0">
                <a:solidFill>
                  <a:srgbClr val="5C4E3D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Stabilizing Waste: Mechanical Biological Treatment (MBT)</a:t>
            </a:r>
            <a:endParaRPr lang="en-US" sz="330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790" y="1579959"/>
            <a:ext cx="9782056" cy="5277445"/>
          </a:xfrm>
          <a:prstGeom prst="rect">
            <a:avLst/>
          </a:prstGeom>
        </p:spPr>
      </p:pic>
      <p:sp>
        <p:nvSpPr>
          <p:cNvPr id="4" name="Shape 1"/>
          <p:cNvSpPr/>
          <p:nvPr/>
        </p:nvSpPr>
        <p:spPr>
          <a:xfrm>
            <a:off x="1466850" y="6887885"/>
            <a:ext cx="170021" cy="170021"/>
          </a:xfrm>
          <a:prstGeom prst="roundRect">
            <a:avLst>
              <a:gd name="adj" fmla="val 10756"/>
            </a:avLst>
          </a:prstGeom>
          <a:solidFill>
            <a:srgbClr val="40320C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2"/>
          <p:cNvSpPr/>
          <p:nvPr/>
        </p:nvSpPr>
        <p:spPr>
          <a:xfrm>
            <a:off x="1697831" y="6887885"/>
            <a:ext cx="930354" cy="1700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300"/>
              </a:lnSpc>
              <a:buNone/>
            </a:pPr>
            <a:r>
              <a:rPr lang="en-US" sz="130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Recyclables</a:t>
            </a:r>
            <a:endParaRPr lang="en-US" sz="1300" dirty="0"/>
          </a:p>
        </p:txBody>
      </p:sp>
      <p:sp>
        <p:nvSpPr>
          <p:cNvPr id="6" name="Shape 3"/>
          <p:cNvSpPr/>
          <p:nvPr/>
        </p:nvSpPr>
        <p:spPr>
          <a:xfrm>
            <a:off x="3427809" y="6887885"/>
            <a:ext cx="170021" cy="170021"/>
          </a:xfrm>
          <a:prstGeom prst="roundRect">
            <a:avLst>
              <a:gd name="adj" fmla="val 10756"/>
            </a:avLst>
          </a:prstGeom>
          <a:solidFill>
            <a:srgbClr val="785D17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7" name="Text 4"/>
          <p:cNvSpPr/>
          <p:nvPr/>
        </p:nvSpPr>
        <p:spPr>
          <a:xfrm>
            <a:off x="3658791" y="6887885"/>
            <a:ext cx="308967" cy="1700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300"/>
              </a:lnSpc>
              <a:buNone/>
            </a:pPr>
            <a:r>
              <a:rPr lang="en-US" sz="130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RDF</a:t>
            </a:r>
            <a:endParaRPr lang="en-US" sz="1300" dirty="0"/>
          </a:p>
        </p:txBody>
      </p:sp>
      <p:sp>
        <p:nvSpPr>
          <p:cNvPr id="8" name="Shape 5"/>
          <p:cNvSpPr/>
          <p:nvPr/>
        </p:nvSpPr>
        <p:spPr>
          <a:xfrm>
            <a:off x="4813578" y="6887885"/>
            <a:ext cx="170021" cy="170021"/>
          </a:xfrm>
          <a:prstGeom prst="roundRect">
            <a:avLst>
              <a:gd name="adj" fmla="val 10756"/>
            </a:avLst>
          </a:prstGeom>
          <a:solidFill>
            <a:srgbClr val="B08821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9" name="Text 6"/>
          <p:cNvSpPr/>
          <p:nvPr/>
        </p:nvSpPr>
        <p:spPr>
          <a:xfrm>
            <a:off x="5044559" y="6887885"/>
            <a:ext cx="1511260" cy="1700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300"/>
              </a:lnSpc>
              <a:buNone/>
            </a:pPr>
            <a:r>
              <a:rPr lang="en-US" sz="130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Stabilized Organics</a:t>
            </a:r>
            <a:endParaRPr lang="en-US" sz="1300" dirty="0"/>
          </a:p>
        </p:txBody>
      </p:sp>
      <p:sp>
        <p:nvSpPr>
          <p:cNvPr id="10" name="Shape 7"/>
          <p:cNvSpPr/>
          <p:nvPr/>
        </p:nvSpPr>
        <p:spPr>
          <a:xfrm>
            <a:off x="7186970" y="6887885"/>
            <a:ext cx="170021" cy="170021"/>
          </a:xfrm>
          <a:prstGeom prst="roundRect">
            <a:avLst>
              <a:gd name="adj" fmla="val 10756"/>
            </a:avLst>
          </a:prstGeom>
          <a:solidFill>
            <a:srgbClr val="D9AD3A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1" name="Text 8"/>
          <p:cNvSpPr/>
          <p:nvPr/>
        </p:nvSpPr>
        <p:spPr>
          <a:xfrm>
            <a:off x="7417951" y="6887885"/>
            <a:ext cx="738426" cy="1700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300"/>
              </a:lnSpc>
              <a:buNone/>
            </a:pPr>
            <a:r>
              <a:rPr lang="en-US" sz="130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Residuals</a:t>
            </a:r>
            <a:endParaRPr lang="en-US" sz="1300" dirty="0"/>
          </a:p>
        </p:txBody>
      </p:sp>
      <p:sp>
        <p:nvSpPr>
          <p:cNvPr id="12" name="Shape 9"/>
          <p:cNvSpPr/>
          <p:nvPr/>
        </p:nvSpPr>
        <p:spPr>
          <a:xfrm>
            <a:off x="8741331" y="6887885"/>
            <a:ext cx="170021" cy="170021"/>
          </a:xfrm>
          <a:prstGeom prst="roundRect">
            <a:avLst>
              <a:gd name="adj" fmla="val 10756"/>
            </a:avLst>
          </a:prstGeom>
          <a:solidFill>
            <a:srgbClr val="E4C472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3" name="Text 10"/>
          <p:cNvSpPr/>
          <p:nvPr/>
        </p:nvSpPr>
        <p:spPr>
          <a:xfrm>
            <a:off x="8972312" y="6887885"/>
            <a:ext cx="872966" cy="1700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300"/>
              </a:lnSpc>
              <a:buNone/>
            </a:pPr>
            <a:r>
              <a:rPr lang="en-US" sz="130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Water Loss</a:t>
            </a:r>
            <a:endParaRPr lang="en-US" sz="1300" dirty="0"/>
          </a:p>
        </p:txBody>
      </p:sp>
      <p:sp>
        <p:nvSpPr>
          <p:cNvPr id="14" name="Text 11"/>
          <p:cNvSpPr/>
          <p:nvPr/>
        </p:nvSpPr>
        <p:spPr>
          <a:xfrm>
            <a:off x="793790" y="7249239"/>
            <a:ext cx="13042821" cy="27217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30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Typical output distribution from MBT process</a:t>
            </a:r>
            <a:endParaRPr lang="en-US" sz="1300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80190" y="634960"/>
            <a:ext cx="7556421" cy="127587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000"/>
              </a:lnSpc>
              <a:buNone/>
            </a:pPr>
            <a:r>
              <a:rPr lang="en-US" sz="4000" dirty="0">
                <a:solidFill>
                  <a:srgbClr val="5C4E3D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Innovations in Waste: Other &amp; Emerging Technologies</a:t>
            </a:r>
            <a:endParaRPr lang="en-US" sz="4000" dirty="0"/>
          </a:p>
        </p:txBody>
      </p:sp>
      <p:sp>
        <p:nvSpPr>
          <p:cNvPr id="4" name="Shape 1"/>
          <p:cNvSpPr/>
          <p:nvPr/>
        </p:nvSpPr>
        <p:spPr>
          <a:xfrm>
            <a:off x="6280190" y="2216944"/>
            <a:ext cx="7556421" cy="1191339"/>
          </a:xfrm>
          <a:prstGeom prst="roundRect">
            <a:avLst>
              <a:gd name="adj" fmla="val 7197"/>
            </a:avLst>
          </a:prstGeom>
          <a:solidFill>
            <a:srgbClr val="F7EDD4"/>
          </a:solidFill>
          <a:ln w="7620">
            <a:solidFill>
              <a:srgbClr val="DDD3B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" name="Text 2"/>
          <p:cNvSpPr/>
          <p:nvPr/>
        </p:nvSpPr>
        <p:spPr>
          <a:xfrm>
            <a:off x="6491883" y="2428637"/>
            <a:ext cx="3118128" cy="3188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Pyrolysis &amp; Gasification</a:t>
            </a:r>
            <a:endParaRPr lang="en-US" sz="2000" dirty="0"/>
          </a:p>
        </p:txBody>
      </p:sp>
      <p:sp>
        <p:nvSpPr>
          <p:cNvPr id="6" name="Text 3"/>
          <p:cNvSpPr/>
          <p:nvPr/>
        </p:nvSpPr>
        <p:spPr>
          <a:xfrm>
            <a:off x="6491883" y="2869882"/>
            <a:ext cx="7133034" cy="3267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Thermal breakdown in low/no oxygen, produces syngas</a:t>
            </a:r>
            <a:endParaRPr lang="en-US" sz="1600" dirty="0"/>
          </a:p>
        </p:txBody>
      </p:sp>
      <p:sp>
        <p:nvSpPr>
          <p:cNvPr id="7" name="Shape 4"/>
          <p:cNvSpPr/>
          <p:nvPr/>
        </p:nvSpPr>
        <p:spPr>
          <a:xfrm>
            <a:off x="6280190" y="3612356"/>
            <a:ext cx="7556421" cy="1191339"/>
          </a:xfrm>
          <a:prstGeom prst="roundRect">
            <a:avLst>
              <a:gd name="adj" fmla="val 7197"/>
            </a:avLst>
          </a:prstGeom>
          <a:solidFill>
            <a:srgbClr val="F7EDD4"/>
          </a:solidFill>
          <a:ln w="7620">
            <a:solidFill>
              <a:srgbClr val="DDD3B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8" name="Text 5"/>
          <p:cNvSpPr/>
          <p:nvPr/>
        </p:nvSpPr>
        <p:spPr>
          <a:xfrm>
            <a:off x="6491883" y="3824049"/>
            <a:ext cx="2565440" cy="3188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Plasma Gasification</a:t>
            </a:r>
            <a:endParaRPr lang="en-US" sz="2000" dirty="0"/>
          </a:p>
        </p:txBody>
      </p:sp>
      <p:sp>
        <p:nvSpPr>
          <p:cNvPr id="9" name="Text 6"/>
          <p:cNvSpPr/>
          <p:nvPr/>
        </p:nvSpPr>
        <p:spPr>
          <a:xfrm>
            <a:off x="6491883" y="4265295"/>
            <a:ext cx="7133034" cy="3267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Extremely high temperatures, breaks waste to elements</a:t>
            </a:r>
            <a:endParaRPr lang="en-US" sz="1600" dirty="0"/>
          </a:p>
        </p:txBody>
      </p:sp>
      <p:sp>
        <p:nvSpPr>
          <p:cNvPr id="10" name="Shape 7"/>
          <p:cNvSpPr/>
          <p:nvPr/>
        </p:nvSpPr>
        <p:spPr>
          <a:xfrm>
            <a:off x="6280190" y="5007769"/>
            <a:ext cx="7556421" cy="1191339"/>
          </a:xfrm>
          <a:prstGeom prst="roundRect">
            <a:avLst>
              <a:gd name="adj" fmla="val 7197"/>
            </a:avLst>
          </a:prstGeom>
          <a:solidFill>
            <a:srgbClr val="F7EDD4"/>
          </a:solidFill>
          <a:ln w="7620">
            <a:solidFill>
              <a:srgbClr val="DDD3B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1" name="Text 8"/>
          <p:cNvSpPr/>
          <p:nvPr/>
        </p:nvSpPr>
        <p:spPr>
          <a:xfrm>
            <a:off x="6491883" y="5219462"/>
            <a:ext cx="2551748" cy="3188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Advanced Sorting</a:t>
            </a:r>
            <a:endParaRPr lang="en-US" sz="2000" dirty="0"/>
          </a:p>
        </p:txBody>
      </p:sp>
      <p:sp>
        <p:nvSpPr>
          <p:cNvPr id="12" name="Text 9"/>
          <p:cNvSpPr/>
          <p:nvPr/>
        </p:nvSpPr>
        <p:spPr>
          <a:xfrm>
            <a:off x="6491883" y="5660708"/>
            <a:ext cx="7133034" cy="3267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AI and robotics improving recycling efficiency</a:t>
            </a:r>
            <a:endParaRPr lang="en-US" sz="1600" dirty="0"/>
          </a:p>
        </p:txBody>
      </p:sp>
      <p:sp>
        <p:nvSpPr>
          <p:cNvPr id="13" name="Shape 10"/>
          <p:cNvSpPr/>
          <p:nvPr/>
        </p:nvSpPr>
        <p:spPr>
          <a:xfrm>
            <a:off x="6280190" y="6403181"/>
            <a:ext cx="7556421" cy="1191339"/>
          </a:xfrm>
          <a:prstGeom prst="roundRect">
            <a:avLst>
              <a:gd name="adj" fmla="val 7197"/>
            </a:avLst>
          </a:prstGeom>
          <a:solidFill>
            <a:srgbClr val="F7EDD4"/>
          </a:solidFill>
          <a:ln w="7620">
            <a:solidFill>
              <a:srgbClr val="DDD3B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4" name="Text 11"/>
          <p:cNvSpPr/>
          <p:nvPr/>
        </p:nvSpPr>
        <p:spPr>
          <a:xfrm>
            <a:off x="6491883" y="6614874"/>
            <a:ext cx="2595563" cy="3188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Chemical Recycling</a:t>
            </a:r>
            <a:endParaRPr lang="en-US" sz="2000" dirty="0"/>
          </a:p>
        </p:txBody>
      </p:sp>
      <p:sp>
        <p:nvSpPr>
          <p:cNvPr id="15" name="Text 12"/>
          <p:cNvSpPr/>
          <p:nvPr/>
        </p:nvSpPr>
        <p:spPr>
          <a:xfrm>
            <a:off x="6491883" y="7056120"/>
            <a:ext cx="7133034" cy="3267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Breaking plastics to chemical building blocks</a:t>
            </a:r>
            <a:endParaRPr lang="en-US" sz="1600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353264"/>
            <a:ext cx="13042821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5C4E3D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Making the Right Choice: Selecting Treatment Technologies</a:t>
            </a:r>
            <a:endParaRPr lang="en-US" sz="4450" dirty="0"/>
          </a:p>
        </p:txBody>
      </p:sp>
      <p:sp>
        <p:nvSpPr>
          <p:cNvPr id="3" name="Text 1"/>
          <p:cNvSpPr/>
          <p:nvPr/>
        </p:nvSpPr>
        <p:spPr>
          <a:xfrm>
            <a:off x="2066806" y="3625691"/>
            <a:ext cx="3082290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750"/>
              </a:lnSpc>
              <a:buNone/>
            </a:pPr>
            <a:r>
              <a:rPr lang="en-US" sz="220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Waste Characteristics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793790" y="4116110"/>
            <a:ext cx="4355306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850"/>
              </a:lnSpc>
              <a:buNone/>
            </a:pPr>
            <a:r>
              <a:rPr lang="en-US" sz="17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Quantity and composition</a:t>
            </a:r>
            <a:endParaRPr lang="en-US" sz="1750" dirty="0"/>
          </a:p>
        </p:txBody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9258" y="3224451"/>
            <a:ext cx="3651885" cy="3651885"/>
          </a:xfrm>
          <a:prstGeom prst="rect">
            <a:avLst/>
          </a:prstGeom>
        </p:spPr>
      </p:pic>
      <p:sp>
        <p:nvSpPr>
          <p:cNvPr id="6" name="Shape 3"/>
          <p:cNvSpPr/>
          <p:nvPr/>
        </p:nvSpPr>
        <p:spPr>
          <a:xfrm>
            <a:off x="5609868" y="3733800"/>
            <a:ext cx="566976" cy="566976"/>
          </a:xfrm>
          <a:prstGeom prst="roundRect">
            <a:avLst>
              <a:gd name="adj" fmla="val 1611154"/>
            </a:avLst>
          </a:prstGeom>
          <a:solidFill>
            <a:srgbClr val="F7EDD4"/>
          </a:solidFill>
          <a:ln w="7620">
            <a:solidFill>
              <a:srgbClr val="DDD3B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7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65721" y="3857744"/>
            <a:ext cx="255151" cy="318968"/>
          </a:xfrm>
          <a:prstGeom prst="rect">
            <a:avLst/>
          </a:prstGeom>
        </p:spPr>
      </p:pic>
      <p:sp>
        <p:nvSpPr>
          <p:cNvPr id="8" name="Text 4"/>
          <p:cNvSpPr/>
          <p:nvPr/>
        </p:nvSpPr>
        <p:spPr>
          <a:xfrm>
            <a:off x="9481304" y="3293031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Economic Factors</a:t>
            </a:r>
            <a:endParaRPr lang="en-US" sz="2200" dirty="0"/>
          </a:p>
        </p:txBody>
      </p:sp>
      <p:sp>
        <p:nvSpPr>
          <p:cNvPr id="9" name="Text 5"/>
          <p:cNvSpPr/>
          <p:nvPr/>
        </p:nvSpPr>
        <p:spPr>
          <a:xfrm>
            <a:off x="9481304" y="3783449"/>
            <a:ext cx="4355306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Capital and operational costs</a:t>
            </a:r>
            <a:endParaRPr lang="en-US" sz="1750" dirty="0"/>
          </a:p>
        </p:txBody>
      </p:sp>
      <p:pic>
        <p:nvPicPr>
          <p:cNvPr id="10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89258" y="3224451"/>
            <a:ext cx="3651885" cy="3651885"/>
          </a:xfrm>
          <a:prstGeom prst="rect">
            <a:avLst/>
          </a:prstGeom>
        </p:spPr>
      </p:pic>
      <p:sp>
        <p:nvSpPr>
          <p:cNvPr id="11" name="Shape 6"/>
          <p:cNvSpPr/>
          <p:nvPr/>
        </p:nvSpPr>
        <p:spPr>
          <a:xfrm>
            <a:off x="7574756" y="3095387"/>
            <a:ext cx="566976" cy="566976"/>
          </a:xfrm>
          <a:prstGeom prst="roundRect">
            <a:avLst>
              <a:gd name="adj" fmla="val 1611154"/>
            </a:avLst>
          </a:prstGeom>
          <a:solidFill>
            <a:srgbClr val="F7EDD4"/>
          </a:solidFill>
          <a:ln w="7620">
            <a:solidFill>
              <a:srgbClr val="DDD3B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12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30609" y="3219331"/>
            <a:ext cx="255151" cy="318968"/>
          </a:xfrm>
          <a:prstGeom prst="rect">
            <a:avLst/>
          </a:prstGeom>
        </p:spPr>
      </p:pic>
      <p:sp>
        <p:nvSpPr>
          <p:cNvPr id="13" name="Text 7"/>
          <p:cNvSpPr/>
          <p:nvPr/>
        </p:nvSpPr>
        <p:spPr>
          <a:xfrm>
            <a:off x="9594771" y="4623673"/>
            <a:ext cx="3306961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Environmental Impact</a:t>
            </a:r>
            <a:endParaRPr lang="en-US" sz="2200" dirty="0"/>
          </a:p>
        </p:txBody>
      </p:sp>
      <p:sp>
        <p:nvSpPr>
          <p:cNvPr id="14" name="Text 8"/>
          <p:cNvSpPr/>
          <p:nvPr/>
        </p:nvSpPr>
        <p:spPr>
          <a:xfrm>
            <a:off x="9594771" y="5114092"/>
            <a:ext cx="4241840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Emissions, land use requirements</a:t>
            </a:r>
            <a:endParaRPr lang="en-US" sz="1750" dirty="0"/>
          </a:p>
        </p:txBody>
      </p:sp>
      <p:pic>
        <p:nvPicPr>
          <p:cNvPr id="15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89258" y="3224451"/>
            <a:ext cx="3651885" cy="3651885"/>
          </a:xfrm>
          <a:prstGeom prst="rect">
            <a:avLst/>
          </a:prstGeom>
        </p:spPr>
      </p:pic>
      <p:sp>
        <p:nvSpPr>
          <p:cNvPr id="16" name="Shape 9"/>
          <p:cNvSpPr/>
          <p:nvPr/>
        </p:nvSpPr>
        <p:spPr>
          <a:xfrm>
            <a:off x="8789075" y="4766905"/>
            <a:ext cx="566976" cy="566976"/>
          </a:xfrm>
          <a:prstGeom prst="roundRect">
            <a:avLst>
              <a:gd name="adj" fmla="val 1611154"/>
            </a:avLst>
          </a:prstGeom>
          <a:solidFill>
            <a:srgbClr val="F7EDD4"/>
          </a:solidFill>
          <a:ln w="7620">
            <a:solidFill>
              <a:srgbClr val="DDD3B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17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944928" y="4890849"/>
            <a:ext cx="255151" cy="318968"/>
          </a:xfrm>
          <a:prstGeom prst="rect">
            <a:avLst/>
          </a:prstGeom>
        </p:spPr>
      </p:pic>
      <p:sp>
        <p:nvSpPr>
          <p:cNvPr id="18" name="Text 10"/>
          <p:cNvSpPr/>
          <p:nvPr/>
        </p:nvSpPr>
        <p:spPr>
          <a:xfrm>
            <a:off x="9481304" y="5954316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Social Factors</a:t>
            </a:r>
            <a:endParaRPr lang="en-US" sz="2200" dirty="0"/>
          </a:p>
        </p:txBody>
      </p:sp>
      <p:sp>
        <p:nvSpPr>
          <p:cNvPr id="19" name="Text 11"/>
          <p:cNvSpPr/>
          <p:nvPr/>
        </p:nvSpPr>
        <p:spPr>
          <a:xfrm>
            <a:off x="9481304" y="6444734"/>
            <a:ext cx="4355306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Public acceptance, job creation</a:t>
            </a:r>
            <a:endParaRPr lang="en-US" sz="1750" dirty="0"/>
          </a:p>
        </p:txBody>
      </p:sp>
      <p:pic>
        <p:nvPicPr>
          <p:cNvPr id="20" name="Image 6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489258" y="3224451"/>
            <a:ext cx="3651885" cy="3651885"/>
          </a:xfrm>
          <a:prstGeom prst="rect">
            <a:avLst/>
          </a:prstGeom>
        </p:spPr>
      </p:pic>
      <p:sp>
        <p:nvSpPr>
          <p:cNvPr id="21" name="Shape 12"/>
          <p:cNvSpPr/>
          <p:nvPr/>
        </p:nvSpPr>
        <p:spPr>
          <a:xfrm>
            <a:off x="7574756" y="6438305"/>
            <a:ext cx="566976" cy="566976"/>
          </a:xfrm>
          <a:prstGeom prst="roundRect">
            <a:avLst>
              <a:gd name="adj" fmla="val 1611154"/>
            </a:avLst>
          </a:prstGeom>
          <a:solidFill>
            <a:srgbClr val="F7EDD4"/>
          </a:solidFill>
          <a:ln w="7620">
            <a:solidFill>
              <a:srgbClr val="DDD3B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22" name="Image 7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730609" y="6562249"/>
            <a:ext cx="255151" cy="318968"/>
          </a:xfrm>
          <a:prstGeom prst="rect">
            <a:avLst/>
          </a:prstGeom>
        </p:spPr>
      </p:pic>
      <p:sp>
        <p:nvSpPr>
          <p:cNvPr id="23" name="Text 13"/>
          <p:cNvSpPr/>
          <p:nvPr/>
        </p:nvSpPr>
        <p:spPr>
          <a:xfrm>
            <a:off x="2313861" y="5621655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750"/>
              </a:lnSpc>
              <a:buNone/>
            </a:pPr>
            <a:r>
              <a:rPr lang="en-US" sz="220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Policy Framework</a:t>
            </a:r>
            <a:endParaRPr lang="en-US" sz="2200" dirty="0"/>
          </a:p>
        </p:txBody>
      </p:sp>
      <p:sp>
        <p:nvSpPr>
          <p:cNvPr id="24" name="Text 14"/>
          <p:cNvSpPr/>
          <p:nvPr/>
        </p:nvSpPr>
        <p:spPr>
          <a:xfrm>
            <a:off x="793790" y="6112073"/>
            <a:ext cx="4355306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850"/>
              </a:lnSpc>
              <a:buNone/>
            </a:pPr>
            <a:r>
              <a:rPr lang="en-US" sz="17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Targets, standards, permits</a:t>
            </a:r>
            <a:endParaRPr lang="en-US" sz="1750" dirty="0"/>
          </a:p>
        </p:txBody>
      </p:sp>
      <p:pic>
        <p:nvPicPr>
          <p:cNvPr id="25" name="Image 8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489258" y="3224451"/>
            <a:ext cx="3651885" cy="3651885"/>
          </a:xfrm>
          <a:prstGeom prst="rect">
            <a:avLst/>
          </a:prstGeom>
        </p:spPr>
      </p:pic>
      <p:sp>
        <p:nvSpPr>
          <p:cNvPr id="26" name="Shape 15"/>
          <p:cNvSpPr/>
          <p:nvPr/>
        </p:nvSpPr>
        <p:spPr>
          <a:xfrm>
            <a:off x="5609868" y="5799892"/>
            <a:ext cx="566976" cy="566976"/>
          </a:xfrm>
          <a:prstGeom prst="roundRect">
            <a:avLst>
              <a:gd name="adj" fmla="val 1611154"/>
            </a:avLst>
          </a:prstGeom>
          <a:solidFill>
            <a:srgbClr val="F7EDD4"/>
          </a:solidFill>
          <a:ln w="7620">
            <a:solidFill>
              <a:srgbClr val="DDD3B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27" name="Image 9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765721" y="5923836"/>
            <a:ext cx="255151" cy="318968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793790" y="2053709"/>
            <a:ext cx="13090652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5C4E3D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Treatment Realities in the Black Sea Basin</a:t>
            </a:r>
            <a:endParaRPr lang="en-US" sz="4450" dirty="0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9FEFD858-3E93-D7F0-6763-4A0ADC0AD023}"/>
              </a:ext>
            </a:extLst>
          </p:cNvPr>
          <p:cNvGrpSpPr/>
          <p:nvPr/>
        </p:nvGrpSpPr>
        <p:grpSpPr>
          <a:xfrm>
            <a:off x="1360766" y="3437214"/>
            <a:ext cx="2329815" cy="2364343"/>
            <a:chOff x="793790" y="3811429"/>
            <a:chExt cx="2329815" cy="2364343"/>
          </a:xfrm>
        </p:grpSpPr>
        <p:pic>
          <p:nvPicPr>
            <p:cNvPr id="4" name="Image 1" descr="preencoded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93790" y="3811429"/>
              <a:ext cx="566976" cy="566976"/>
            </a:xfrm>
            <a:prstGeom prst="rect">
              <a:avLst/>
            </a:prstGeom>
          </p:spPr>
        </p:pic>
        <p:sp>
          <p:nvSpPr>
            <p:cNvPr id="5" name="Text 1"/>
            <p:cNvSpPr/>
            <p:nvPr/>
          </p:nvSpPr>
          <p:spPr>
            <a:xfrm>
              <a:off x="793790" y="4605218"/>
              <a:ext cx="2329815" cy="708660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/>
            <a:lstStyle/>
            <a:p>
              <a:pPr marL="0" indent="0" algn="l">
                <a:lnSpc>
                  <a:spcPts val="2750"/>
                </a:lnSpc>
                <a:buNone/>
              </a:pPr>
              <a:r>
                <a:rPr lang="en-US" sz="2200" dirty="0">
                  <a:solidFill>
                    <a:srgbClr val="454240"/>
                  </a:solidFill>
                  <a:latin typeface="Libre Baskerville" pitchFamily="34" charset="0"/>
                  <a:ea typeface="Libre Baskerville" pitchFamily="34" charset="-122"/>
                  <a:cs typeface="Libre Baskerville" pitchFamily="34" charset="-120"/>
                </a:rPr>
                <a:t>Most Promising Technologies?</a:t>
              </a:r>
              <a:endParaRPr lang="en-US" sz="2200" dirty="0"/>
            </a:p>
          </p:txBody>
        </p:sp>
        <p:sp>
          <p:nvSpPr>
            <p:cNvPr id="6" name="Text 2"/>
            <p:cNvSpPr/>
            <p:nvPr/>
          </p:nvSpPr>
          <p:spPr>
            <a:xfrm>
              <a:off x="793790" y="5449967"/>
              <a:ext cx="2329815" cy="725805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/>
            <a:lstStyle/>
            <a:p>
              <a:pPr marL="0" indent="0" algn="l">
                <a:lnSpc>
                  <a:spcPts val="2850"/>
                </a:lnSpc>
                <a:buNone/>
              </a:pPr>
              <a:r>
                <a:rPr lang="en-US" sz="1750" dirty="0">
                  <a:solidFill>
                    <a:srgbClr val="454240"/>
                  </a:solidFill>
                  <a:latin typeface="DM Sans" pitchFamily="34" charset="0"/>
                  <a:ea typeface="DM Sans" pitchFamily="34" charset="-122"/>
                  <a:cs typeface="DM Sans" pitchFamily="34" charset="-120"/>
                </a:rPr>
                <a:t>Based on local waste composition</a:t>
              </a:r>
              <a:endParaRPr lang="en-US" sz="1750" dirty="0"/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39F384C2-F75B-D6C0-5856-0FAE4162BE66}"/>
              </a:ext>
            </a:extLst>
          </p:cNvPr>
          <p:cNvGrpSpPr/>
          <p:nvPr/>
        </p:nvGrpSpPr>
        <p:grpSpPr>
          <a:xfrm>
            <a:off x="5980520" y="3508264"/>
            <a:ext cx="2329815" cy="2364343"/>
            <a:chOff x="3407093" y="3811429"/>
            <a:chExt cx="2329815" cy="2364343"/>
          </a:xfrm>
        </p:grpSpPr>
        <p:pic>
          <p:nvPicPr>
            <p:cNvPr id="7" name="Image 2" descr="preencoded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407093" y="3811429"/>
              <a:ext cx="566976" cy="566976"/>
            </a:xfrm>
            <a:prstGeom prst="rect">
              <a:avLst/>
            </a:prstGeom>
          </p:spPr>
        </p:pic>
        <p:sp>
          <p:nvSpPr>
            <p:cNvPr id="8" name="Text 3"/>
            <p:cNvSpPr/>
            <p:nvPr/>
          </p:nvSpPr>
          <p:spPr>
            <a:xfrm>
              <a:off x="3407093" y="4605218"/>
              <a:ext cx="2329815" cy="708660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/>
            <a:lstStyle/>
            <a:p>
              <a:pPr marL="0" indent="0" algn="l">
                <a:lnSpc>
                  <a:spcPts val="2750"/>
                </a:lnSpc>
                <a:buNone/>
              </a:pPr>
              <a:r>
                <a:rPr lang="en-US" sz="2200" dirty="0">
                  <a:solidFill>
                    <a:srgbClr val="454240"/>
                  </a:solidFill>
                  <a:latin typeface="Libre Baskerville" pitchFamily="34" charset="0"/>
                  <a:ea typeface="Libre Baskerville" pitchFamily="34" charset="-122"/>
                  <a:cs typeface="Libre Baskerville" pitchFamily="34" charset="-120"/>
                </a:rPr>
                <a:t>Implementation Barriers?</a:t>
              </a:r>
              <a:endParaRPr lang="en-US" sz="2200" dirty="0"/>
            </a:p>
          </p:txBody>
        </p:sp>
        <p:sp>
          <p:nvSpPr>
            <p:cNvPr id="9" name="Text 4"/>
            <p:cNvSpPr/>
            <p:nvPr/>
          </p:nvSpPr>
          <p:spPr>
            <a:xfrm>
              <a:off x="3407093" y="5449967"/>
              <a:ext cx="2329815" cy="725805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/>
            <a:lstStyle/>
            <a:p>
              <a:pPr marL="0" indent="0" algn="l">
                <a:lnSpc>
                  <a:spcPts val="2850"/>
                </a:lnSpc>
                <a:buNone/>
              </a:pPr>
              <a:r>
                <a:rPr lang="en-US" sz="1750" dirty="0">
                  <a:solidFill>
                    <a:srgbClr val="454240"/>
                  </a:solidFill>
                  <a:latin typeface="DM Sans" pitchFamily="34" charset="0"/>
                  <a:ea typeface="DM Sans" pitchFamily="34" charset="-122"/>
                  <a:cs typeface="DM Sans" pitchFamily="34" charset="-120"/>
                </a:rPr>
                <a:t>Cost, expertise, acceptance, policy</a:t>
              </a:r>
              <a:endParaRPr lang="en-US" sz="1750" dirty="0"/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F539F1A4-480E-DDEB-E14A-277488555DDE}"/>
              </a:ext>
            </a:extLst>
          </p:cNvPr>
          <p:cNvGrpSpPr/>
          <p:nvPr/>
        </p:nvGrpSpPr>
        <p:grpSpPr>
          <a:xfrm>
            <a:off x="10231447" y="3471267"/>
            <a:ext cx="2329815" cy="2364343"/>
            <a:chOff x="6020395" y="3811429"/>
            <a:chExt cx="2329815" cy="2364343"/>
          </a:xfrm>
        </p:grpSpPr>
        <p:pic>
          <p:nvPicPr>
            <p:cNvPr id="10" name="Image 3" descr="preencoded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020395" y="3811429"/>
              <a:ext cx="566976" cy="566976"/>
            </a:xfrm>
            <a:prstGeom prst="rect">
              <a:avLst/>
            </a:prstGeom>
          </p:spPr>
        </p:pic>
        <p:sp>
          <p:nvSpPr>
            <p:cNvPr id="11" name="Text 5"/>
            <p:cNvSpPr/>
            <p:nvPr/>
          </p:nvSpPr>
          <p:spPr>
            <a:xfrm>
              <a:off x="6020395" y="4605218"/>
              <a:ext cx="2329815" cy="708660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/>
            <a:lstStyle/>
            <a:p>
              <a:pPr marL="0" indent="0" algn="l">
                <a:lnSpc>
                  <a:spcPts val="2750"/>
                </a:lnSpc>
                <a:buNone/>
              </a:pPr>
              <a:r>
                <a:rPr lang="en-US" sz="2200" dirty="0">
                  <a:solidFill>
                    <a:srgbClr val="454240"/>
                  </a:solidFill>
                  <a:latin typeface="Libre Baskerville" pitchFamily="34" charset="0"/>
                  <a:ea typeface="Libre Baskerville" pitchFamily="34" charset="-122"/>
                  <a:cs typeface="Libre Baskerville" pitchFamily="34" charset="-120"/>
                </a:rPr>
                <a:t>Regional Solutions?</a:t>
              </a:r>
              <a:endParaRPr lang="en-US" sz="2200" dirty="0"/>
            </a:p>
          </p:txBody>
        </p:sp>
        <p:sp>
          <p:nvSpPr>
            <p:cNvPr id="12" name="Text 6"/>
            <p:cNvSpPr/>
            <p:nvPr/>
          </p:nvSpPr>
          <p:spPr>
            <a:xfrm>
              <a:off x="6020395" y="5449967"/>
              <a:ext cx="2329815" cy="725805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/>
            <a:lstStyle/>
            <a:p>
              <a:pPr marL="0" indent="0" algn="l">
                <a:lnSpc>
                  <a:spcPts val="2850"/>
                </a:lnSpc>
                <a:buNone/>
              </a:pPr>
              <a:r>
                <a:rPr lang="en-US" sz="1750" dirty="0">
                  <a:solidFill>
                    <a:srgbClr val="454240"/>
                  </a:solidFill>
                  <a:latin typeface="DM Sans" pitchFamily="34" charset="0"/>
                  <a:ea typeface="DM Sans" pitchFamily="34" charset="-122"/>
                  <a:cs typeface="DM Sans" pitchFamily="34" charset="-120"/>
                </a:rPr>
                <a:t>Shared facilities, knowledge transfer</a:t>
              </a:r>
              <a:endParaRPr lang="en-US" sz="1750" dirty="0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693063"/>
            <a:ext cx="7556421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5C4E3D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Module 2: What We Will Explore Today</a:t>
            </a:r>
            <a:endParaRPr lang="en-US" sz="4450" dirty="0"/>
          </a:p>
        </p:txBody>
      </p:sp>
      <p:sp>
        <p:nvSpPr>
          <p:cNvPr id="4" name="Shape 1"/>
          <p:cNvSpPr/>
          <p:nvPr/>
        </p:nvSpPr>
        <p:spPr>
          <a:xfrm>
            <a:off x="1048941" y="2450783"/>
            <a:ext cx="30480" cy="5085636"/>
          </a:xfrm>
          <a:prstGeom prst="roundRect">
            <a:avLst>
              <a:gd name="adj" fmla="val 312558"/>
            </a:avLst>
          </a:prstGeom>
          <a:solidFill>
            <a:srgbClr val="DDD3BA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Shape 2"/>
          <p:cNvSpPr/>
          <p:nvPr/>
        </p:nvSpPr>
        <p:spPr>
          <a:xfrm>
            <a:off x="1273612" y="2690693"/>
            <a:ext cx="680442" cy="30480"/>
          </a:xfrm>
          <a:prstGeom prst="roundRect">
            <a:avLst>
              <a:gd name="adj" fmla="val 312558"/>
            </a:avLst>
          </a:prstGeom>
          <a:solidFill>
            <a:srgbClr val="DDD3BA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6" name="Shape 3"/>
          <p:cNvSpPr/>
          <p:nvPr/>
        </p:nvSpPr>
        <p:spPr>
          <a:xfrm>
            <a:off x="793790" y="2450783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F7EDD4"/>
          </a:solidFill>
          <a:ln w="7620">
            <a:solidFill>
              <a:srgbClr val="DDD3B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7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8860" y="2493288"/>
            <a:ext cx="340162" cy="425291"/>
          </a:xfrm>
          <a:prstGeom prst="rect">
            <a:avLst/>
          </a:prstGeom>
        </p:spPr>
      </p:pic>
      <p:sp>
        <p:nvSpPr>
          <p:cNvPr id="8" name="Text 4"/>
          <p:cNvSpPr/>
          <p:nvPr/>
        </p:nvSpPr>
        <p:spPr>
          <a:xfrm>
            <a:off x="2183011" y="2528649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Getting the Waste</a:t>
            </a:r>
            <a:endParaRPr lang="en-US" sz="2200" dirty="0"/>
          </a:p>
        </p:txBody>
      </p:sp>
      <p:sp>
        <p:nvSpPr>
          <p:cNvPr id="9" name="Text 5"/>
          <p:cNvSpPr/>
          <p:nvPr/>
        </p:nvSpPr>
        <p:spPr>
          <a:xfrm>
            <a:off x="2183011" y="3019068"/>
            <a:ext cx="616719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Collection systems, transport logistics</a:t>
            </a:r>
            <a:endParaRPr lang="en-US" sz="1750" dirty="0"/>
          </a:p>
        </p:txBody>
      </p:sp>
      <p:sp>
        <p:nvSpPr>
          <p:cNvPr id="10" name="Shape 6"/>
          <p:cNvSpPr/>
          <p:nvPr/>
        </p:nvSpPr>
        <p:spPr>
          <a:xfrm>
            <a:off x="1273612" y="4075509"/>
            <a:ext cx="680442" cy="30480"/>
          </a:xfrm>
          <a:prstGeom prst="roundRect">
            <a:avLst>
              <a:gd name="adj" fmla="val 312558"/>
            </a:avLst>
          </a:prstGeom>
          <a:solidFill>
            <a:srgbClr val="DDD3BA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1" name="Shape 7"/>
          <p:cNvSpPr/>
          <p:nvPr/>
        </p:nvSpPr>
        <p:spPr>
          <a:xfrm>
            <a:off x="793790" y="3835598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F7EDD4"/>
          </a:solidFill>
          <a:ln w="7620">
            <a:solidFill>
              <a:srgbClr val="DDD3B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12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8860" y="3878104"/>
            <a:ext cx="340162" cy="425291"/>
          </a:xfrm>
          <a:prstGeom prst="rect">
            <a:avLst/>
          </a:prstGeom>
        </p:spPr>
      </p:pic>
      <p:sp>
        <p:nvSpPr>
          <p:cNvPr id="13" name="Text 8"/>
          <p:cNvSpPr/>
          <p:nvPr/>
        </p:nvSpPr>
        <p:spPr>
          <a:xfrm>
            <a:off x="2183011" y="3913465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Processing Waste</a:t>
            </a:r>
            <a:endParaRPr lang="en-US" sz="2200" dirty="0"/>
          </a:p>
        </p:txBody>
      </p:sp>
      <p:sp>
        <p:nvSpPr>
          <p:cNvPr id="14" name="Text 9"/>
          <p:cNvSpPr/>
          <p:nvPr/>
        </p:nvSpPr>
        <p:spPr>
          <a:xfrm>
            <a:off x="2183011" y="4403884"/>
            <a:ext cx="616719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Treatment technologies and options</a:t>
            </a:r>
            <a:endParaRPr lang="en-US" sz="1750" dirty="0"/>
          </a:p>
        </p:txBody>
      </p:sp>
      <p:sp>
        <p:nvSpPr>
          <p:cNvPr id="15" name="Shape 10"/>
          <p:cNvSpPr/>
          <p:nvPr/>
        </p:nvSpPr>
        <p:spPr>
          <a:xfrm>
            <a:off x="1273612" y="5460325"/>
            <a:ext cx="680442" cy="30480"/>
          </a:xfrm>
          <a:prstGeom prst="roundRect">
            <a:avLst>
              <a:gd name="adj" fmla="val 312558"/>
            </a:avLst>
          </a:prstGeom>
          <a:solidFill>
            <a:srgbClr val="DDD3BA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6" name="Shape 11"/>
          <p:cNvSpPr/>
          <p:nvPr/>
        </p:nvSpPr>
        <p:spPr>
          <a:xfrm>
            <a:off x="793790" y="5220414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F7EDD4"/>
          </a:solidFill>
          <a:ln w="7620">
            <a:solidFill>
              <a:srgbClr val="DDD3B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17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8860" y="5262920"/>
            <a:ext cx="340162" cy="425291"/>
          </a:xfrm>
          <a:prstGeom prst="rect">
            <a:avLst/>
          </a:prstGeom>
        </p:spPr>
      </p:pic>
      <p:sp>
        <p:nvSpPr>
          <p:cNvPr id="18" name="Text 12"/>
          <p:cNvSpPr/>
          <p:nvPr/>
        </p:nvSpPr>
        <p:spPr>
          <a:xfrm>
            <a:off x="2183011" y="5298281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Final Disposal</a:t>
            </a:r>
            <a:endParaRPr lang="en-US" sz="2200" dirty="0"/>
          </a:p>
        </p:txBody>
      </p:sp>
      <p:sp>
        <p:nvSpPr>
          <p:cNvPr id="19" name="Text 13"/>
          <p:cNvSpPr/>
          <p:nvPr/>
        </p:nvSpPr>
        <p:spPr>
          <a:xfrm>
            <a:off x="2183011" y="5788700"/>
            <a:ext cx="616719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Landfilling practices and standards</a:t>
            </a:r>
            <a:endParaRPr lang="en-US" sz="1750" dirty="0"/>
          </a:p>
        </p:txBody>
      </p:sp>
      <p:sp>
        <p:nvSpPr>
          <p:cNvPr id="20" name="Shape 14"/>
          <p:cNvSpPr/>
          <p:nvPr/>
        </p:nvSpPr>
        <p:spPr>
          <a:xfrm>
            <a:off x="1273612" y="6845141"/>
            <a:ext cx="680442" cy="30480"/>
          </a:xfrm>
          <a:prstGeom prst="roundRect">
            <a:avLst>
              <a:gd name="adj" fmla="val 312558"/>
            </a:avLst>
          </a:prstGeom>
          <a:solidFill>
            <a:srgbClr val="DDD3BA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21" name="Shape 15"/>
          <p:cNvSpPr/>
          <p:nvPr/>
        </p:nvSpPr>
        <p:spPr>
          <a:xfrm>
            <a:off x="793790" y="6605230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F7EDD4"/>
          </a:solidFill>
          <a:ln w="7620">
            <a:solidFill>
              <a:srgbClr val="DDD3B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22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78860" y="6647736"/>
            <a:ext cx="340162" cy="425291"/>
          </a:xfrm>
          <a:prstGeom prst="rect">
            <a:avLst/>
          </a:prstGeom>
        </p:spPr>
      </p:pic>
      <p:sp>
        <p:nvSpPr>
          <p:cNvPr id="23" name="Text 16"/>
          <p:cNvSpPr/>
          <p:nvPr/>
        </p:nvSpPr>
        <p:spPr>
          <a:xfrm>
            <a:off x="2183011" y="6683097"/>
            <a:ext cx="3435668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Environmental Impacts</a:t>
            </a:r>
            <a:endParaRPr lang="en-US" sz="2200" dirty="0"/>
          </a:p>
        </p:txBody>
      </p:sp>
      <p:sp>
        <p:nvSpPr>
          <p:cNvPr id="24" name="Text 17"/>
          <p:cNvSpPr/>
          <p:nvPr/>
        </p:nvSpPr>
        <p:spPr>
          <a:xfrm>
            <a:off x="2183011" y="7173516"/>
            <a:ext cx="616719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Effects and mitigation strategies</a:t>
            </a:r>
            <a:endParaRPr lang="en-US" sz="1750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2835235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4826437"/>
            <a:ext cx="6017895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5C4E3D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Quick Stretch Break!</a:t>
            </a:r>
            <a:endParaRPr lang="en-US" sz="4450" dirty="0"/>
          </a:p>
        </p:txBody>
      </p:sp>
      <p:sp>
        <p:nvSpPr>
          <p:cNvPr id="4" name="Text 1"/>
          <p:cNvSpPr/>
          <p:nvPr/>
        </p:nvSpPr>
        <p:spPr>
          <a:xfrm>
            <a:off x="793790" y="5875377"/>
            <a:ext cx="1304282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We'll resume in 10 minutes</a:t>
            </a:r>
            <a:endParaRPr lang="en-US" sz="1750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93301" y="544711"/>
            <a:ext cx="8197929" cy="40243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150"/>
              </a:lnSpc>
              <a:buNone/>
            </a:pPr>
            <a:r>
              <a:rPr lang="en-US" sz="2500" dirty="0">
                <a:solidFill>
                  <a:srgbClr val="5C4E3D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Final Disposal and Environmental Considerations</a:t>
            </a:r>
            <a:endParaRPr lang="en-US" sz="250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3301" y="1204555"/>
            <a:ext cx="3218974" cy="1989415"/>
          </a:xfrm>
          <a:prstGeom prst="rect">
            <a:avLst/>
          </a:prstGeom>
        </p:spPr>
      </p:pic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3301" y="3451384"/>
            <a:ext cx="3218974" cy="1989415"/>
          </a:xfrm>
          <a:prstGeom prst="rect">
            <a:avLst/>
          </a:prstGeom>
        </p:spPr>
      </p:pic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3301" y="5698212"/>
            <a:ext cx="3218974" cy="1989415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6EBA9935-746B-66C9-902E-EA10EE0D1C2D}"/>
              </a:ext>
            </a:extLst>
          </p:cNvPr>
          <p:cNvGrpSpPr/>
          <p:nvPr/>
        </p:nvGrpSpPr>
        <p:grpSpPr>
          <a:xfrm>
            <a:off x="4309316" y="1703850"/>
            <a:ext cx="9863972" cy="5357450"/>
            <a:chOff x="4073127" y="824989"/>
            <a:chExt cx="9863972" cy="5357450"/>
          </a:xfrm>
        </p:grpSpPr>
        <p:sp>
          <p:nvSpPr>
            <p:cNvPr id="4" name="Text 1"/>
            <p:cNvSpPr/>
            <p:nvPr/>
          </p:nvSpPr>
          <p:spPr>
            <a:xfrm>
              <a:off x="4073127" y="824989"/>
              <a:ext cx="1609487" cy="201216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lnSpc>
                  <a:spcPts val="1550"/>
                </a:lnSpc>
                <a:buNone/>
              </a:pPr>
              <a:r>
                <a:rPr lang="en-US" sz="3600" dirty="0">
                  <a:solidFill>
                    <a:srgbClr val="454240"/>
                  </a:solidFill>
                  <a:latin typeface="Times New Roman" panose="02020603050405020304" pitchFamily="18" charset="0"/>
                  <a:ea typeface="Libre Baskerville" pitchFamily="34" charset="-122"/>
                  <a:cs typeface="Times New Roman" panose="02020603050405020304" pitchFamily="18" charset="0"/>
                </a:rPr>
                <a:t>Proper Disposal</a:t>
              </a:r>
              <a:endParaRPr lang="en-US" sz="3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Text 2"/>
            <p:cNvSpPr/>
            <p:nvPr/>
          </p:nvSpPr>
          <p:spPr>
            <a:xfrm>
              <a:off x="4073128" y="1482923"/>
              <a:ext cx="9863971" cy="205859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lnSpc>
                  <a:spcPts val="1600"/>
                </a:lnSpc>
                <a:buNone/>
              </a:pPr>
              <a:r>
                <a:rPr lang="en-US" sz="2400" dirty="0">
                  <a:solidFill>
                    <a:srgbClr val="454240"/>
                  </a:solidFill>
                  <a:latin typeface="Times New Roman" panose="02020603050405020304" pitchFamily="18" charset="0"/>
                  <a:ea typeface="DM Sans" pitchFamily="34" charset="-122"/>
                  <a:cs typeface="Times New Roman" panose="02020603050405020304" pitchFamily="18" charset="0"/>
                </a:rPr>
                <a:t>Engineered landfills with environmental protections</a:t>
              </a:r>
              <a:endParaRPr 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" name="Text 3"/>
            <p:cNvSpPr/>
            <p:nvPr/>
          </p:nvSpPr>
          <p:spPr>
            <a:xfrm>
              <a:off x="4073128" y="3103424"/>
              <a:ext cx="1609487" cy="201216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lnSpc>
                  <a:spcPts val="1550"/>
                </a:lnSpc>
                <a:buNone/>
              </a:pPr>
              <a:r>
                <a:rPr lang="en-US" sz="3600" dirty="0">
                  <a:solidFill>
                    <a:srgbClr val="454240"/>
                  </a:solidFill>
                  <a:latin typeface="Times New Roman" panose="02020603050405020304" pitchFamily="18" charset="0"/>
                  <a:ea typeface="Libre Baskerville" pitchFamily="34" charset="-122"/>
                  <a:cs typeface="Times New Roman" panose="02020603050405020304" pitchFamily="18" charset="0"/>
                </a:rPr>
                <a:t>Monitoring</a:t>
              </a:r>
              <a:endParaRPr lang="en-US" sz="3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 4"/>
            <p:cNvSpPr/>
            <p:nvPr/>
          </p:nvSpPr>
          <p:spPr>
            <a:xfrm>
              <a:off x="4073128" y="3729752"/>
              <a:ext cx="9863971" cy="205859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lnSpc>
                  <a:spcPts val="1600"/>
                </a:lnSpc>
                <a:buNone/>
              </a:pPr>
              <a:r>
                <a:rPr lang="en-US" sz="2400" dirty="0">
                  <a:solidFill>
                    <a:srgbClr val="454240"/>
                  </a:solidFill>
                  <a:latin typeface="Times New Roman" panose="02020603050405020304" pitchFamily="18" charset="0"/>
                  <a:ea typeface="DM Sans" pitchFamily="34" charset="-122"/>
                  <a:cs typeface="Times New Roman" panose="02020603050405020304" pitchFamily="18" charset="0"/>
                </a:rPr>
                <a:t>Regular testing of air, water, soil</a:t>
              </a:r>
              <a:endParaRPr 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" name="Text 5"/>
            <p:cNvSpPr/>
            <p:nvPr/>
          </p:nvSpPr>
          <p:spPr>
            <a:xfrm>
              <a:off x="4073128" y="5415202"/>
              <a:ext cx="1609487" cy="201216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lnSpc>
                  <a:spcPts val="1550"/>
                </a:lnSpc>
                <a:buNone/>
              </a:pPr>
              <a:r>
                <a:rPr lang="en-US" sz="3600" dirty="0">
                  <a:solidFill>
                    <a:srgbClr val="454240"/>
                  </a:solidFill>
                  <a:latin typeface="Times New Roman" panose="02020603050405020304" pitchFamily="18" charset="0"/>
                  <a:ea typeface="Libre Baskerville" pitchFamily="34" charset="-122"/>
                  <a:cs typeface="Times New Roman" panose="02020603050405020304" pitchFamily="18" charset="0"/>
                </a:rPr>
                <a:t>Impact Mitigation</a:t>
              </a:r>
              <a:endParaRPr lang="en-US" sz="3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" name="Text 6"/>
            <p:cNvSpPr/>
            <p:nvPr/>
          </p:nvSpPr>
          <p:spPr>
            <a:xfrm>
              <a:off x="4073128" y="5976580"/>
              <a:ext cx="9863971" cy="205859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lnSpc>
                  <a:spcPts val="1600"/>
                </a:lnSpc>
                <a:buNone/>
              </a:pPr>
              <a:r>
                <a:rPr lang="en-US" sz="2400" dirty="0">
                  <a:solidFill>
                    <a:srgbClr val="454240"/>
                  </a:solidFill>
                  <a:latin typeface="Times New Roman" panose="02020603050405020304" pitchFamily="18" charset="0"/>
                  <a:ea typeface="DM Sans" pitchFamily="34" charset="-122"/>
                  <a:cs typeface="Times New Roman" panose="02020603050405020304" pitchFamily="18" charset="0"/>
                </a:rPr>
                <a:t>Systems to prevent pollution</a:t>
              </a:r>
              <a:endParaRPr 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80190" y="897255"/>
            <a:ext cx="7556421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5C4E3D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The Final Step (Ideally Minimized): Landfilling</a:t>
            </a:r>
            <a:endParaRPr lang="en-US" sz="4450" dirty="0"/>
          </a:p>
        </p:txBody>
      </p:sp>
      <p:sp>
        <p:nvSpPr>
          <p:cNvPr id="4" name="Text 1"/>
          <p:cNvSpPr/>
          <p:nvPr/>
        </p:nvSpPr>
        <p:spPr>
          <a:xfrm>
            <a:off x="6280190" y="2768322"/>
            <a:ext cx="3608070" cy="7484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5850"/>
              </a:lnSpc>
              <a:buNone/>
            </a:pPr>
            <a:r>
              <a:rPr lang="en-US" sz="585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81%</a:t>
            </a:r>
            <a:endParaRPr lang="en-US" sz="5850" dirty="0"/>
          </a:p>
        </p:txBody>
      </p:sp>
      <p:sp>
        <p:nvSpPr>
          <p:cNvPr id="5" name="Text 2"/>
          <p:cNvSpPr/>
          <p:nvPr/>
        </p:nvSpPr>
        <p:spPr>
          <a:xfrm>
            <a:off x="6666548" y="3800118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750"/>
              </a:lnSpc>
              <a:buNone/>
            </a:pPr>
            <a:r>
              <a:rPr lang="en-US" sz="220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Turkey</a:t>
            </a:r>
            <a:endParaRPr lang="en-US" sz="2200" dirty="0"/>
          </a:p>
        </p:txBody>
      </p:sp>
      <p:sp>
        <p:nvSpPr>
          <p:cNvPr id="6" name="Text 3"/>
          <p:cNvSpPr/>
          <p:nvPr/>
        </p:nvSpPr>
        <p:spPr>
          <a:xfrm>
            <a:off x="6280190" y="4290536"/>
            <a:ext cx="3608070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850"/>
              </a:lnSpc>
              <a:buNone/>
            </a:pPr>
            <a:r>
              <a:rPr lang="en-US" sz="17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Landfill rate (2021)</a:t>
            </a:r>
            <a:endParaRPr lang="en-US" sz="1750" dirty="0"/>
          </a:p>
        </p:txBody>
      </p:sp>
      <p:sp>
        <p:nvSpPr>
          <p:cNvPr id="7" name="Text 4"/>
          <p:cNvSpPr/>
          <p:nvPr/>
        </p:nvSpPr>
        <p:spPr>
          <a:xfrm>
            <a:off x="10228421" y="2768322"/>
            <a:ext cx="3608189" cy="7484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5850"/>
              </a:lnSpc>
              <a:buNone/>
            </a:pPr>
            <a:r>
              <a:rPr lang="en-US" sz="585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74%</a:t>
            </a:r>
            <a:endParaRPr lang="en-US" sz="5850" dirty="0"/>
          </a:p>
        </p:txBody>
      </p:sp>
      <p:sp>
        <p:nvSpPr>
          <p:cNvPr id="8" name="Text 5"/>
          <p:cNvSpPr/>
          <p:nvPr/>
        </p:nvSpPr>
        <p:spPr>
          <a:xfrm>
            <a:off x="10614898" y="3800118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750"/>
              </a:lnSpc>
              <a:buNone/>
            </a:pPr>
            <a:r>
              <a:rPr lang="en-US" sz="220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Romania</a:t>
            </a:r>
            <a:endParaRPr lang="en-US" sz="2200" dirty="0"/>
          </a:p>
        </p:txBody>
      </p:sp>
      <p:sp>
        <p:nvSpPr>
          <p:cNvPr id="9" name="Text 6"/>
          <p:cNvSpPr/>
          <p:nvPr/>
        </p:nvSpPr>
        <p:spPr>
          <a:xfrm>
            <a:off x="10228421" y="4290536"/>
            <a:ext cx="360818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850"/>
              </a:lnSpc>
              <a:buNone/>
            </a:pPr>
            <a:r>
              <a:rPr lang="en-US" sz="17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Landfill rate (2022)</a:t>
            </a:r>
            <a:endParaRPr lang="en-US" sz="1750" dirty="0"/>
          </a:p>
        </p:txBody>
      </p:sp>
      <p:sp>
        <p:nvSpPr>
          <p:cNvPr id="10" name="Text 7"/>
          <p:cNvSpPr/>
          <p:nvPr/>
        </p:nvSpPr>
        <p:spPr>
          <a:xfrm>
            <a:off x="8254246" y="5447228"/>
            <a:ext cx="3608189" cy="7484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5850"/>
              </a:lnSpc>
              <a:buNone/>
            </a:pPr>
            <a:r>
              <a:rPr lang="en-US" sz="585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54%</a:t>
            </a:r>
            <a:endParaRPr lang="en-US" sz="5850" dirty="0"/>
          </a:p>
        </p:txBody>
      </p:sp>
      <p:sp>
        <p:nvSpPr>
          <p:cNvPr id="11" name="Text 8"/>
          <p:cNvSpPr/>
          <p:nvPr/>
        </p:nvSpPr>
        <p:spPr>
          <a:xfrm>
            <a:off x="8640723" y="6479024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750"/>
              </a:lnSpc>
              <a:buNone/>
            </a:pPr>
            <a:r>
              <a:rPr lang="en-US" sz="220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Bulgaria</a:t>
            </a:r>
            <a:endParaRPr lang="en-US" sz="2200" dirty="0"/>
          </a:p>
        </p:txBody>
      </p:sp>
      <p:sp>
        <p:nvSpPr>
          <p:cNvPr id="12" name="Text 9"/>
          <p:cNvSpPr/>
          <p:nvPr/>
        </p:nvSpPr>
        <p:spPr>
          <a:xfrm>
            <a:off x="8254246" y="6969443"/>
            <a:ext cx="360818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850"/>
              </a:lnSpc>
              <a:buNone/>
            </a:pPr>
            <a:r>
              <a:rPr lang="en-US" sz="17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Landfill rate (2022)</a:t>
            </a:r>
            <a:endParaRPr lang="en-US" sz="1750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105376"/>
            <a:ext cx="13042821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5C4E3D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Not All Landfills Are Equal: Types &amp; Standards</a:t>
            </a:r>
            <a:endParaRPr lang="en-US" sz="4450" dirty="0"/>
          </a:p>
        </p:txBody>
      </p:sp>
      <p:sp>
        <p:nvSpPr>
          <p:cNvPr id="3" name="Shape 1"/>
          <p:cNvSpPr/>
          <p:nvPr/>
        </p:nvSpPr>
        <p:spPr>
          <a:xfrm>
            <a:off x="793790" y="2976563"/>
            <a:ext cx="2173724" cy="1306949"/>
          </a:xfrm>
          <a:prstGeom prst="roundRect">
            <a:avLst>
              <a:gd name="adj" fmla="val 7289"/>
            </a:avLst>
          </a:prstGeom>
          <a:solidFill>
            <a:srgbClr val="F7EDD4"/>
          </a:solidFill>
          <a:ln w="7620">
            <a:solidFill>
              <a:srgbClr val="DDD3B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1167" y="3430667"/>
            <a:ext cx="318968" cy="398621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3194328" y="3203377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Open Dumps</a:t>
            </a:r>
            <a:endParaRPr lang="en-US" sz="2200" dirty="0"/>
          </a:p>
        </p:txBody>
      </p:sp>
      <p:sp>
        <p:nvSpPr>
          <p:cNvPr id="6" name="Text 3"/>
          <p:cNvSpPr/>
          <p:nvPr/>
        </p:nvSpPr>
        <p:spPr>
          <a:xfrm>
            <a:off x="3194328" y="3693795"/>
            <a:ext cx="4660463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Uncontrolled, major environmental problems</a:t>
            </a:r>
            <a:endParaRPr lang="en-US" sz="1750" dirty="0"/>
          </a:p>
        </p:txBody>
      </p:sp>
      <p:sp>
        <p:nvSpPr>
          <p:cNvPr id="7" name="Shape 4"/>
          <p:cNvSpPr/>
          <p:nvPr/>
        </p:nvSpPr>
        <p:spPr>
          <a:xfrm>
            <a:off x="3080861" y="4268272"/>
            <a:ext cx="10642402" cy="15240"/>
          </a:xfrm>
          <a:prstGeom prst="roundRect">
            <a:avLst>
              <a:gd name="adj" fmla="val 625116"/>
            </a:avLst>
          </a:prstGeom>
          <a:solidFill>
            <a:srgbClr val="DDD3BA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8" name="Shape 5"/>
          <p:cNvSpPr/>
          <p:nvPr/>
        </p:nvSpPr>
        <p:spPr>
          <a:xfrm>
            <a:off x="793790" y="4396859"/>
            <a:ext cx="4347567" cy="1306949"/>
          </a:xfrm>
          <a:prstGeom prst="roundRect">
            <a:avLst>
              <a:gd name="adj" fmla="val 7289"/>
            </a:avLst>
          </a:prstGeom>
          <a:solidFill>
            <a:srgbClr val="F7EDD4"/>
          </a:solidFill>
          <a:ln w="7620">
            <a:solidFill>
              <a:srgbClr val="DDD3B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9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08089" y="4850963"/>
            <a:ext cx="318968" cy="398621"/>
          </a:xfrm>
          <a:prstGeom prst="rect">
            <a:avLst/>
          </a:prstGeom>
        </p:spPr>
      </p:pic>
      <p:sp>
        <p:nvSpPr>
          <p:cNvPr id="10" name="Text 6"/>
          <p:cNvSpPr/>
          <p:nvPr/>
        </p:nvSpPr>
        <p:spPr>
          <a:xfrm>
            <a:off x="5368171" y="4623673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Controlled Dumps</a:t>
            </a:r>
            <a:endParaRPr lang="en-US" sz="2200" dirty="0"/>
          </a:p>
        </p:txBody>
      </p:sp>
      <p:sp>
        <p:nvSpPr>
          <p:cNvPr id="11" name="Text 7"/>
          <p:cNvSpPr/>
          <p:nvPr/>
        </p:nvSpPr>
        <p:spPr>
          <a:xfrm>
            <a:off x="5368171" y="5114092"/>
            <a:ext cx="3989427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Basic management, limited protection</a:t>
            </a:r>
            <a:endParaRPr lang="en-US" sz="1750" dirty="0"/>
          </a:p>
        </p:txBody>
      </p:sp>
      <p:sp>
        <p:nvSpPr>
          <p:cNvPr id="12" name="Shape 8"/>
          <p:cNvSpPr/>
          <p:nvPr/>
        </p:nvSpPr>
        <p:spPr>
          <a:xfrm>
            <a:off x="5254704" y="5688568"/>
            <a:ext cx="8468558" cy="15240"/>
          </a:xfrm>
          <a:prstGeom prst="roundRect">
            <a:avLst>
              <a:gd name="adj" fmla="val 625116"/>
            </a:avLst>
          </a:prstGeom>
          <a:solidFill>
            <a:srgbClr val="DDD3BA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3" name="Shape 9"/>
          <p:cNvSpPr/>
          <p:nvPr/>
        </p:nvSpPr>
        <p:spPr>
          <a:xfrm>
            <a:off x="793790" y="5817156"/>
            <a:ext cx="6521410" cy="1306949"/>
          </a:xfrm>
          <a:prstGeom prst="roundRect">
            <a:avLst>
              <a:gd name="adj" fmla="val 7289"/>
            </a:avLst>
          </a:prstGeom>
          <a:solidFill>
            <a:srgbClr val="F7EDD4"/>
          </a:solidFill>
          <a:ln w="7620">
            <a:solidFill>
              <a:srgbClr val="DDD3B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1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95011" y="6271260"/>
            <a:ext cx="318968" cy="398621"/>
          </a:xfrm>
          <a:prstGeom prst="rect">
            <a:avLst/>
          </a:prstGeom>
        </p:spPr>
      </p:pic>
      <p:sp>
        <p:nvSpPr>
          <p:cNvPr id="15" name="Text 10"/>
          <p:cNvSpPr/>
          <p:nvPr/>
        </p:nvSpPr>
        <p:spPr>
          <a:xfrm>
            <a:off x="7542014" y="6043970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Sanitary Landfills</a:t>
            </a:r>
            <a:endParaRPr lang="en-US" sz="2200" dirty="0"/>
          </a:p>
        </p:txBody>
      </p:sp>
      <p:sp>
        <p:nvSpPr>
          <p:cNvPr id="16" name="Text 11"/>
          <p:cNvSpPr/>
          <p:nvPr/>
        </p:nvSpPr>
        <p:spPr>
          <a:xfrm>
            <a:off x="7542014" y="6534388"/>
            <a:ext cx="4865608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Engineered systems, environmental protection</a:t>
            </a:r>
            <a:endParaRPr lang="en-US" sz="1750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2835235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3495556"/>
            <a:ext cx="13042821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5C4E3D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Engineered Protection: Components of a Sanitary Landfill</a:t>
            </a:r>
            <a:endParaRPr lang="en-US" sz="4450" dirty="0"/>
          </a:p>
        </p:txBody>
      </p:sp>
      <p:sp>
        <p:nvSpPr>
          <p:cNvPr id="4" name="Shape 1"/>
          <p:cNvSpPr/>
          <p:nvPr/>
        </p:nvSpPr>
        <p:spPr>
          <a:xfrm>
            <a:off x="793790" y="5253276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F7EDD4"/>
          </a:solidFill>
          <a:ln w="7620">
            <a:solidFill>
              <a:srgbClr val="DDD3B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5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8860" y="5295781"/>
            <a:ext cx="340162" cy="425291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1530906" y="5331143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Liners</a:t>
            </a:r>
            <a:endParaRPr lang="en-US" sz="2200" dirty="0"/>
          </a:p>
        </p:txBody>
      </p:sp>
      <p:sp>
        <p:nvSpPr>
          <p:cNvPr id="7" name="Text 3"/>
          <p:cNvSpPr/>
          <p:nvPr/>
        </p:nvSpPr>
        <p:spPr>
          <a:xfrm>
            <a:off x="1530906" y="5821561"/>
            <a:ext cx="5642610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Clay and synthetic barriers prevent leachate escape</a:t>
            </a:r>
            <a:endParaRPr lang="en-US" sz="1750" dirty="0"/>
          </a:p>
        </p:txBody>
      </p:sp>
      <p:sp>
        <p:nvSpPr>
          <p:cNvPr id="8" name="Shape 4"/>
          <p:cNvSpPr/>
          <p:nvPr/>
        </p:nvSpPr>
        <p:spPr>
          <a:xfrm>
            <a:off x="7457003" y="5253276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F7EDD4"/>
          </a:solidFill>
          <a:ln w="7620">
            <a:solidFill>
              <a:srgbClr val="DDD3B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42074" y="5295781"/>
            <a:ext cx="340162" cy="425291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8194119" y="5331143"/>
            <a:ext cx="2875359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Leachate Collection</a:t>
            </a:r>
            <a:endParaRPr lang="en-US" sz="2200" dirty="0"/>
          </a:p>
        </p:txBody>
      </p:sp>
      <p:sp>
        <p:nvSpPr>
          <p:cNvPr id="11" name="Text 6"/>
          <p:cNvSpPr/>
          <p:nvPr/>
        </p:nvSpPr>
        <p:spPr>
          <a:xfrm>
            <a:off x="8194119" y="5821561"/>
            <a:ext cx="5642610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Pipes collect contaminated liquid for treatment</a:t>
            </a:r>
            <a:endParaRPr lang="en-US" sz="1750" dirty="0"/>
          </a:p>
        </p:txBody>
      </p:sp>
      <p:sp>
        <p:nvSpPr>
          <p:cNvPr id="12" name="Shape 7"/>
          <p:cNvSpPr/>
          <p:nvPr/>
        </p:nvSpPr>
        <p:spPr>
          <a:xfrm>
            <a:off x="793790" y="6638092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F7EDD4"/>
          </a:solidFill>
          <a:ln w="7620">
            <a:solidFill>
              <a:srgbClr val="DDD3B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13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8860" y="6680597"/>
            <a:ext cx="340162" cy="425291"/>
          </a:xfrm>
          <a:prstGeom prst="rect">
            <a:avLst/>
          </a:prstGeom>
        </p:spPr>
      </p:pic>
      <p:sp>
        <p:nvSpPr>
          <p:cNvPr id="14" name="Text 8"/>
          <p:cNvSpPr/>
          <p:nvPr/>
        </p:nvSpPr>
        <p:spPr>
          <a:xfrm>
            <a:off x="1530906" y="6715958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Gas Management</a:t>
            </a:r>
            <a:endParaRPr lang="en-US" sz="2200" dirty="0"/>
          </a:p>
        </p:txBody>
      </p:sp>
      <p:sp>
        <p:nvSpPr>
          <p:cNvPr id="15" name="Text 9"/>
          <p:cNvSpPr/>
          <p:nvPr/>
        </p:nvSpPr>
        <p:spPr>
          <a:xfrm>
            <a:off x="1530906" y="7206377"/>
            <a:ext cx="5642610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Wells capture methane for flaring or energy</a:t>
            </a:r>
            <a:endParaRPr lang="en-US" sz="1750" dirty="0"/>
          </a:p>
        </p:txBody>
      </p:sp>
      <p:sp>
        <p:nvSpPr>
          <p:cNvPr id="16" name="Shape 10"/>
          <p:cNvSpPr/>
          <p:nvPr/>
        </p:nvSpPr>
        <p:spPr>
          <a:xfrm>
            <a:off x="7457003" y="6638092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F7EDD4"/>
          </a:solidFill>
          <a:ln w="7620">
            <a:solidFill>
              <a:srgbClr val="DDD3B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17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42074" y="6680597"/>
            <a:ext cx="340162" cy="425291"/>
          </a:xfrm>
          <a:prstGeom prst="rect">
            <a:avLst/>
          </a:prstGeom>
        </p:spPr>
      </p:pic>
      <p:sp>
        <p:nvSpPr>
          <p:cNvPr id="18" name="Text 11"/>
          <p:cNvSpPr/>
          <p:nvPr/>
        </p:nvSpPr>
        <p:spPr>
          <a:xfrm>
            <a:off x="8194119" y="6715958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Cover Systems</a:t>
            </a:r>
            <a:endParaRPr lang="en-US" sz="2200" dirty="0"/>
          </a:p>
        </p:txBody>
      </p:sp>
      <p:sp>
        <p:nvSpPr>
          <p:cNvPr id="19" name="Text 12"/>
          <p:cNvSpPr/>
          <p:nvPr/>
        </p:nvSpPr>
        <p:spPr>
          <a:xfrm>
            <a:off x="8194119" y="7206377"/>
            <a:ext cx="5642610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Daily and final covers control odors and water</a:t>
            </a:r>
            <a:endParaRPr lang="en-US" sz="1750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80190" y="1035248"/>
            <a:ext cx="7556421" cy="127587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000"/>
              </a:lnSpc>
              <a:buNone/>
            </a:pPr>
            <a:r>
              <a:rPr lang="en-US" sz="4000" dirty="0">
                <a:solidFill>
                  <a:srgbClr val="5C4E3D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Beyond Design: Landfill Siting, Operation &amp; Closure</a:t>
            </a:r>
            <a:endParaRPr lang="en-US" sz="4000" dirty="0"/>
          </a:p>
        </p:txBody>
      </p:sp>
      <p:sp>
        <p:nvSpPr>
          <p:cNvPr id="4" name="Shape 1"/>
          <p:cNvSpPr/>
          <p:nvPr/>
        </p:nvSpPr>
        <p:spPr>
          <a:xfrm>
            <a:off x="6509742" y="2617232"/>
            <a:ext cx="22860" cy="4577120"/>
          </a:xfrm>
          <a:prstGeom prst="roundRect">
            <a:avLst>
              <a:gd name="adj" fmla="val 375070"/>
            </a:avLst>
          </a:prstGeom>
          <a:solidFill>
            <a:srgbClr val="DDD3BA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Shape 2"/>
          <p:cNvSpPr/>
          <p:nvPr/>
        </p:nvSpPr>
        <p:spPr>
          <a:xfrm>
            <a:off x="6716494" y="2835354"/>
            <a:ext cx="612338" cy="22860"/>
          </a:xfrm>
          <a:prstGeom prst="roundRect">
            <a:avLst>
              <a:gd name="adj" fmla="val 375070"/>
            </a:avLst>
          </a:prstGeom>
          <a:solidFill>
            <a:srgbClr val="DDD3BA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6" name="Shape 3"/>
          <p:cNvSpPr/>
          <p:nvPr/>
        </p:nvSpPr>
        <p:spPr>
          <a:xfrm>
            <a:off x="6280130" y="2617232"/>
            <a:ext cx="459224" cy="459224"/>
          </a:xfrm>
          <a:prstGeom prst="roundRect">
            <a:avLst>
              <a:gd name="adj" fmla="val 18671"/>
            </a:avLst>
          </a:prstGeom>
          <a:solidFill>
            <a:srgbClr val="F7EDD4"/>
          </a:solidFill>
          <a:ln w="7620">
            <a:solidFill>
              <a:srgbClr val="DDD3B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7" name="Text 4"/>
          <p:cNvSpPr/>
          <p:nvPr/>
        </p:nvSpPr>
        <p:spPr>
          <a:xfrm>
            <a:off x="6356628" y="2655451"/>
            <a:ext cx="306110" cy="38266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400"/>
              </a:lnSpc>
              <a:buNone/>
            </a:pPr>
            <a:r>
              <a:rPr lang="en-US" sz="240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1</a:t>
            </a:r>
            <a:endParaRPr lang="en-US" sz="2400" dirty="0"/>
          </a:p>
        </p:txBody>
      </p:sp>
      <p:sp>
        <p:nvSpPr>
          <p:cNvPr id="8" name="Text 5"/>
          <p:cNvSpPr/>
          <p:nvPr/>
        </p:nvSpPr>
        <p:spPr>
          <a:xfrm>
            <a:off x="7530465" y="2687360"/>
            <a:ext cx="2551748" cy="3188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Siting</a:t>
            </a:r>
            <a:endParaRPr lang="en-US" sz="2000" dirty="0"/>
          </a:p>
        </p:txBody>
      </p:sp>
      <p:sp>
        <p:nvSpPr>
          <p:cNvPr id="9" name="Text 6"/>
          <p:cNvSpPr/>
          <p:nvPr/>
        </p:nvSpPr>
        <p:spPr>
          <a:xfrm>
            <a:off x="7530465" y="3128605"/>
            <a:ext cx="6306145" cy="3267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Geology, hydrology, distance from settlements</a:t>
            </a:r>
            <a:endParaRPr lang="en-US" sz="1600" dirty="0"/>
          </a:p>
        </p:txBody>
      </p:sp>
      <p:sp>
        <p:nvSpPr>
          <p:cNvPr id="10" name="Shape 7"/>
          <p:cNvSpPr/>
          <p:nvPr/>
        </p:nvSpPr>
        <p:spPr>
          <a:xfrm>
            <a:off x="6716494" y="4081701"/>
            <a:ext cx="612338" cy="22860"/>
          </a:xfrm>
          <a:prstGeom prst="roundRect">
            <a:avLst>
              <a:gd name="adj" fmla="val 375070"/>
            </a:avLst>
          </a:prstGeom>
          <a:solidFill>
            <a:srgbClr val="DDD3BA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1" name="Shape 8"/>
          <p:cNvSpPr/>
          <p:nvPr/>
        </p:nvSpPr>
        <p:spPr>
          <a:xfrm>
            <a:off x="6280130" y="3863578"/>
            <a:ext cx="459224" cy="459224"/>
          </a:xfrm>
          <a:prstGeom prst="roundRect">
            <a:avLst>
              <a:gd name="adj" fmla="val 18671"/>
            </a:avLst>
          </a:prstGeom>
          <a:solidFill>
            <a:srgbClr val="F7EDD4"/>
          </a:solidFill>
          <a:ln w="7620">
            <a:solidFill>
              <a:srgbClr val="DDD3B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12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56628" y="3901797"/>
            <a:ext cx="306110" cy="382667"/>
          </a:xfrm>
          <a:prstGeom prst="rect">
            <a:avLst/>
          </a:prstGeom>
        </p:spPr>
      </p:pic>
      <p:sp>
        <p:nvSpPr>
          <p:cNvPr id="13" name="Text 9"/>
          <p:cNvSpPr/>
          <p:nvPr/>
        </p:nvSpPr>
        <p:spPr>
          <a:xfrm>
            <a:off x="7530465" y="3933706"/>
            <a:ext cx="2551748" cy="3188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Operation</a:t>
            </a:r>
            <a:endParaRPr lang="en-US" sz="2000" dirty="0"/>
          </a:p>
        </p:txBody>
      </p:sp>
      <p:sp>
        <p:nvSpPr>
          <p:cNvPr id="14" name="Text 10"/>
          <p:cNvSpPr/>
          <p:nvPr/>
        </p:nvSpPr>
        <p:spPr>
          <a:xfrm>
            <a:off x="7530465" y="4374952"/>
            <a:ext cx="6306145" cy="3267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Waste placement, compaction, daily cover</a:t>
            </a:r>
            <a:endParaRPr lang="en-US" sz="1600" dirty="0"/>
          </a:p>
        </p:txBody>
      </p:sp>
      <p:sp>
        <p:nvSpPr>
          <p:cNvPr id="15" name="Shape 11"/>
          <p:cNvSpPr/>
          <p:nvPr/>
        </p:nvSpPr>
        <p:spPr>
          <a:xfrm>
            <a:off x="6716494" y="5328047"/>
            <a:ext cx="612338" cy="22860"/>
          </a:xfrm>
          <a:prstGeom prst="roundRect">
            <a:avLst>
              <a:gd name="adj" fmla="val 375070"/>
            </a:avLst>
          </a:prstGeom>
          <a:solidFill>
            <a:srgbClr val="DDD3BA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6" name="Shape 12"/>
          <p:cNvSpPr/>
          <p:nvPr/>
        </p:nvSpPr>
        <p:spPr>
          <a:xfrm>
            <a:off x="6280130" y="5109924"/>
            <a:ext cx="459224" cy="459224"/>
          </a:xfrm>
          <a:prstGeom prst="roundRect">
            <a:avLst>
              <a:gd name="adj" fmla="val 18671"/>
            </a:avLst>
          </a:prstGeom>
          <a:solidFill>
            <a:srgbClr val="F7EDD4"/>
          </a:solidFill>
          <a:ln w="7620">
            <a:solidFill>
              <a:srgbClr val="DDD3B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1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56628" y="5148143"/>
            <a:ext cx="306110" cy="382667"/>
          </a:xfrm>
          <a:prstGeom prst="rect">
            <a:avLst/>
          </a:prstGeom>
        </p:spPr>
      </p:pic>
      <p:sp>
        <p:nvSpPr>
          <p:cNvPr id="18" name="Text 13"/>
          <p:cNvSpPr/>
          <p:nvPr/>
        </p:nvSpPr>
        <p:spPr>
          <a:xfrm>
            <a:off x="7530465" y="5180052"/>
            <a:ext cx="2551748" cy="3188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Closure</a:t>
            </a:r>
            <a:endParaRPr lang="en-US" sz="2000" dirty="0"/>
          </a:p>
        </p:txBody>
      </p:sp>
      <p:sp>
        <p:nvSpPr>
          <p:cNvPr id="19" name="Text 14"/>
          <p:cNvSpPr/>
          <p:nvPr/>
        </p:nvSpPr>
        <p:spPr>
          <a:xfrm>
            <a:off x="7530465" y="5621298"/>
            <a:ext cx="6306145" cy="3267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Final capping, landscaping</a:t>
            </a:r>
            <a:endParaRPr lang="en-US" sz="1600" dirty="0"/>
          </a:p>
        </p:txBody>
      </p:sp>
      <p:sp>
        <p:nvSpPr>
          <p:cNvPr id="20" name="Shape 15"/>
          <p:cNvSpPr/>
          <p:nvPr/>
        </p:nvSpPr>
        <p:spPr>
          <a:xfrm>
            <a:off x="6716494" y="6574393"/>
            <a:ext cx="612338" cy="22860"/>
          </a:xfrm>
          <a:prstGeom prst="roundRect">
            <a:avLst>
              <a:gd name="adj" fmla="val 375070"/>
            </a:avLst>
          </a:prstGeom>
          <a:solidFill>
            <a:srgbClr val="DDD3BA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21" name="Shape 16"/>
          <p:cNvSpPr/>
          <p:nvPr/>
        </p:nvSpPr>
        <p:spPr>
          <a:xfrm>
            <a:off x="6280130" y="6356271"/>
            <a:ext cx="459224" cy="459224"/>
          </a:xfrm>
          <a:prstGeom prst="roundRect">
            <a:avLst>
              <a:gd name="adj" fmla="val 18671"/>
            </a:avLst>
          </a:prstGeom>
          <a:solidFill>
            <a:srgbClr val="F7EDD4"/>
          </a:solidFill>
          <a:ln w="7620">
            <a:solidFill>
              <a:srgbClr val="DDD3B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22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56628" y="6394490"/>
            <a:ext cx="306110" cy="382667"/>
          </a:xfrm>
          <a:prstGeom prst="rect">
            <a:avLst/>
          </a:prstGeom>
        </p:spPr>
      </p:pic>
      <p:sp>
        <p:nvSpPr>
          <p:cNvPr id="23" name="Text 17"/>
          <p:cNvSpPr/>
          <p:nvPr/>
        </p:nvSpPr>
        <p:spPr>
          <a:xfrm>
            <a:off x="7530465" y="6426398"/>
            <a:ext cx="2551748" cy="3188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Post-Closure</a:t>
            </a:r>
            <a:endParaRPr lang="en-US" sz="2000" dirty="0"/>
          </a:p>
        </p:txBody>
      </p:sp>
      <p:sp>
        <p:nvSpPr>
          <p:cNvPr id="24" name="Text 18"/>
          <p:cNvSpPr/>
          <p:nvPr/>
        </p:nvSpPr>
        <p:spPr>
          <a:xfrm>
            <a:off x="7530465" y="6867644"/>
            <a:ext cx="6306145" cy="3267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30+ years monitoring and maintenance</a:t>
            </a:r>
            <a:endParaRPr lang="en-US" sz="1600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518166"/>
            <a:ext cx="9200317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5C4E3D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Environmental Impacts Section</a:t>
            </a:r>
            <a:endParaRPr lang="en-US" sz="445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1410" y="2826544"/>
            <a:ext cx="3120747" cy="3120747"/>
          </a:xfrm>
          <a:prstGeom prst="rect">
            <a:avLst/>
          </a:prstGeom>
        </p:spPr>
      </p:pic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03608" y="2826544"/>
            <a:ext cx="3120866" cy="3120866"/>
          </a:xfrm>
          <a:prstGeom prst="rect">
            <a:avLst/>
          </a:prstGeom>
        </p:spPr>
      </p:pic>
      <p:pic>
        <p:nvPicPr>
          <p:cNvPr id="5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05926" y="2826544"/>
            <a:ext cx="3120747" cy="3120747"/>
          </a:xfrm>
          <a:prstGeom prst="rect">
            <a:avLst/>
          </a:prstGeom>
        </p:spPr>
      </p:pic>
      <p:pic>
        <p:nvPicPr>
          <p:cNvPr id="6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708124" y="2826544"/>
            <a:ext cx="3120866" cy="3120866"/>
          </a:xfrm>
          <a:prstGeom prst="rect">
            <a:avLst/>
          </a:prstGeom>
        </p:spPr>
      </p:pic>
      <p:sp>
        <p:nvSpPr>
          <p:cNvPr id="7" name="Text 1"/>
          <p:cNvSpPr/>
          <p:nvPr/>
        </p:nvSpPr>
        <p:spPr>
          <a:xfrm>
            <a:off x="793790" y="6348532"/>
            <a:ext cx="1304282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Understanding and mitigating waste management impacts</a:t>
            </a:r>
            <a:endParaRPr lang="en-US" sz="1750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896660"/>
            <a:ext cx="13042821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5C4E3D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Waste's Mark: Environmental Impacts &amp; Mitigation</a:t>
            </a:r>
            <a:endParaRPr lang="en-US" sz="4450" dirty="0"/>
          </a:p>
        </p:txBody>
      </p:sp>
      <p:sp>
        <p:nvSpPr>
          <p:cNvPr id="3" name="Text 1"/>
          <p:cNvSpPr/>
          <p:nvPr/>
        </p:nvSpPr>
        <p:spPr>
          <a:xfrm>
            <a:off x="1351240" y="3397329"/>
            <a:ext cx="3341251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750"/>
              </a:lnSpc>
              <a:buNone/>
            </a:pPr>
            <a:r>
              <a:rPr lang="en-US" sz="220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Collection &amp; Transport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793790" y="3887748"/>
            <a:ext cx="3898702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850"/>
              </a:lnSpc>
              <a:buNone/>
            </a:pPr>
            <a:r>
              <a:rPr lang="en-US" sz="17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Vehicle emissions, noise, litter</a:t>
            </a:r>
            <a:endParaRPr lang="en-US" sz="1750" dirty="0"/>
          </a:p>
        </p:txBody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2653" y="2767846"/>
            <a:ext cx="4564975" cy="4564975"/>
          </a:xfrm>
          <a:prstGeom prst="rect">
            <a:avLst/>
          </a:prstGeom>
        </p:spPr>
      </p:pic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6731" y="3530918"/>
            <a:ext cx="339328" cy="424220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9937790" y="3397329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Treatment</a:t>
            </a:r>
            <a:endParaRPr lang="en-US" sz="2200" dirty="0"/>
          </a:p>
        </p:txBody>
      </p:sp>
      <p:sp>
        <p:nvSpPr>
          <p:cNvPr id="8" name="Text 4"/>
          <p:cNvSpPr/>
          <p:nvPr/>
        </p:nvSpPr>
        <p:spPr>
          <a:xfrm>
            <a:off x="9937790" y="3887748"/>
            <a:ext cx="389882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Process emissions, residuals</a:t>
            </a:r>
            <a:endParaRPr lang="en-US" sz="1750" dirty="0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32653" y="2767846"/>
            <a:ext cx="4564975" cy="4564975"/>
          </a:xfrm>
          <a:prstGeom prst="rect">
            <a:avLst/>
          </a:prstGeom>
        </p:spPr>
      </p:pic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52604" y="3919418"/>
            <a:ext cx="339328" cy="424220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9937790" y="5849898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Disposal</a:t>
            </a:r>
            <a:endParaRPr lang="en-US" sz="2200" dirty="0"/>
          </a:p>
        </p:txBody>
      </p:sp>
      <p:sp>
        <p:nvSpPr>
          <p:cNvPr id="12" name="Text 6"/>
          <p:cNvSpPr/>
          <p:nvPr/>
        </p:nvSpPr>
        <p:spPr>
          <a:xfrm>
            <a:off x="9937790" y="6340316"/>
            <a:ext cx="389882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Leachate, gas, land use</a:t>
            </a:r>
            <a:endParaRPr lang="en-US" sz="1750" dirty="0"/>
          </a:p>
        </p:txBody>
      </p:sp>
      <p:pic>
        <p:nvPicPr>
          <p:cNvPr id="13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32653" y="2767846"/>
            <a:ext cx="4564975" cy="4564975"/>
          </a:xfrm>
          <a:prstGeom prst="rect">
            <a:avLst/>
          </a:prstGeom>
        </p:spPr>
      </p:pic>
      <p:pic>
        <p:nvPicPr>
          <p:cNvPr id="14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064103" y="6145292"/>
            <a:ext cx="339328" cy="424220"/>
          </a:xfrm>
          <a:prstGeom prst="rect">
            <a:avLst/>
          </a:prstGeom>
        </p:spPr>
      </p:pic>
      <p:sp>
        <p:nvSpPr>
          <p:cNvPr id="15" name="Text 7"/>
          <p:cNvSpPr/>
          <p:nvPr/>
        </p:nvSpPr>
        <p:spPr>
          <a:xfrm>
            <a:off x="1857256" y="5849898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750"/>
              </a:lnSpc>
              <a:buNone/>
            </a:pPr>
            <a:r>
              <a:rPr lang="en-US" sz="220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Black Sea</a:t>
            </a:r>
            <a:endParaRPr lang="en-US" sz="2200" dirty="0"/>
          </a:p>
        </p:txBody>
      </p:sp>
      <p:sp>
        <p:nvSpPr>
          <p:cNvPr id="16" name="Text 8"/>
          <p:cNvSpPr/>
          <p:nvPr/>
        </p:nvSpPr>
        <p:spPr>
          <a:xfrm>
            <a:off x="793790" y="6340316"/>
            <a:ext cx="3898702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850"/>
              </a:lnSpc>
              <a:buNone/>
            </a:pPr>
            <a:r>
              <a:rPr lang="en-US" sz="17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Marine litter, water pollution</a:t>
            </a:r>
            <a:endParaRPr lang="en-US" sz="1750" dirty="0"/>
          </a:p>
        </p:txBody>
      </p:sp>
      <p:pic>
        <p:nvPicPr>
          <p:cNvPr id="17" name="Image 6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032653" y="2767846"/>
            <a:ext cx="4564975" cy="4564975"/>
          </a:xfrm>
          <a:prstGeom prst="rect">
            <a:avLst/>
          </a:prstGeom>
        </p:spPr>
      </p:pic>
      <p:pic>
        <p:nvPicPr>
          <p:cNvPr id="18" name="Image 7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838230" y="5756791"/>
            <a:ext cx="339328" cy="424220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2301954"/>
            <a:ext cx="9327952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5C4E3D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Impacts: Collection &amp; Transport</a:t>
            </a:r>
            <a:endParaRPr lang="en-US" sz="4450" dirty="0"/>
          </a:p>
        </p:txBody>
      </p:sp>
      <p:sp>
        <p:nvSpPr>
          <p:cNvPr id="3" name="Text 1"/>
          <p:cNvSpPr/>
          <p:nvPr/>
        </p:nvSpPr>
        <p:spPr>
          <a:xfrm>
            <a:off x="793790" y="3577709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5C4E3D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Key Impacts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793790" y="4158853"/>
            <a:ext cx="62447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Vehicle emissions</a:t>
            </a:r>
            <a:endParaRPr lang="en-US" sz="1750" dirty="0"/>
          </a:p>
        </p:txBody>
      </p:sp>
      <p:sp>
        <p:nvSpPr>
          <p:cNvPr id="5" name="Text 3"/>
          <p:cNvSpPr/>
          <p:nvPr/>
        </p:nvSpPr>
        <p:spPr>
          <a:xfrm>
            <a:off x="793790" y="4601051"/>
            <a:ext cx="62447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Noise pollution</a:t>
            </a:r>
            <a:endParaRPr lang="en-US" sz="1750" dirty="0"/>
          </a:p>
        </p:txBody>
      </p:sp>
      <p:sp>
        <p:nvSpPr>
          <p:cNvPr id="6" name="Text 4"/>
          <p:cNvSpPr/>
          <p:nvPr/>
        </p:nvSpPr>
        <p:spPr>
          <a:xfrm>
            <a:off x="793790" y="5043249"/>
            <a:ext cx="62447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Litter from spillage</a:t>
            </a:r>
            <a:endParaRPr lang="en-US" sz="1750" dirty="0"/>
          </a:p>
        </p:txBody>
      </p:sp>
      <p:sp>
        <p:nvSpPr>
          <p:cNvPr id="7" name="Text 5"/>
          <p:cNvSpPr/>
          <p:nvPr/>
        </p:nvSpPr>
        <p:spPr>
          <a:xfrm>
            <a:off x="793790" y="5485448"/>
            <a:ext cx="62447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Odors from waste</a:t>
            </a:r>
            <a:endParaRPr lang="en-US" sz="1750" dirty="0"/>
          </a:p>
        </p:txBody>
      </p:sp>
      <p:sp>
        <p:nvSpPr>
          <p:cNvPr id="8" name="Text 6"/>
          <p:cNvSpPr/>
          <p:nvPr/>
        </p:nvSpPr>
        <p:spPr>
          <a:xfrm>
            <a:off x="7599521" y="3577709"/>
            <a:ext cx="3009186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5C4E3D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Mitigation Strategies</a:t>
            </a:r>
            <a:endParaRPr lang="en-US" sz="2200" dirty="0"/>
          </a:p>
        </p:txBody>
      </p:sp>
      <p:sp>
        <p:nvSpPr>
          <p:cNvPr id="9" name="Text 7"/>
          <p:cNvSpPr/>
          <p:nvPr/>
        </p:nvSpPr>
        <p:spPr>
          <a:xfrm>
            <a:off x="7599521" y="4158853"/>
            <a:ext cx="62447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Well-maintained vehicles</a:t>
            </a:r>
            <a:endParaRPr lang="en-US" sz="1750" dirty="0"/>
          </a:p>
        </p:txBody>
      </p:sp>
      <p:sp>
        <p:nvSpPr>
          <p:cNvPr id="10" name="Text 8"/>
          <p:cNvSpPr/>
          <p:nvPr/>
        </p:nvSpPr>
        <p:spPr>
          <a:xfrm>
            <a:off x="7599521" y="4601051"/>
            <a:ext cx="62447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Route optimization</a:t>
            </a:r>
            <a:endParaRPr lang="en-US" sz="1750" dirty="0"/>
          </a:p>
        </p:txBody>
      </p:sp>
      <p:sp>
        <p:nvSpPr>
          <p:cNvPr id="11" name="Text 9"/>
          <p:cNvSpPr/>
          <p:nvPr/>
        </p:nvSpPr>
        <p:spPr>
          <a:xfrm>
            <a:off x="7599521" y="5043249"/>
            <a:ext cx="62447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Covered bins and trucks</a:t>
            </a:r>
            <a:endParaRPr lang="en-US" sz="1750" dirty="0"/>
          </a:p>
        </p:txBody>
      </p:sp>
      <p:sp>
        <p:nvSpPr>
          <p:cNvPr id="12" name="Text 10"/>
          <p:cNvSpPr/>
          <p:nvPr/>
        </p:nvSpPr>
        <p:spPr>
          <a:xfrm>
            <a:off x="7599521" y="5485448"/>
            <a:ext cx="62447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Driver training</a:t>
            </a:r>
            <a:endParaRPr lang="en-US" sz="1750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80190" y="1746171"/>
            <a:ext cx="7556421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5C4E3D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Impacts: Treatment Technologies</a:t>
            </a:r>
            <a:endParaRPr lang="en-US" sz="4450" dirty="0"/>
          </a:p>
        </p:txBody>
      </p:sp>
      <p:sp>
        <p:nvSpPr>
          <p:cNvPr id="4" name="Shape 1"/>
          <p:cNvSpPr/>
          <p:nvPr/>
        </p:nvSpPr>
        <p:spPr>
          <a:xfrm>
            <a:off x="6280190" y="3503890"/>
            <a:ext cx="7556421" cy="2979420"/>
          </a:xfrm>
          <a:prstGeom prst="roundRect">
            <a:avLst>
              <a:gd name="adj" fmla="val 3198"/>
            </a:avLst>
          </a:prstGeom>
          <a:noFill/>
          <a:ln w="7620">
            <a:solidFill>
              <a:srgbClr val="000000">
                <a:alpha val="8000"/>
              </a:srgb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" name="Shape 2"/>
          <p:cNvSpPr/>
          <p:nvPr/>
        </p:nvSpPr>
        <p:spPr>
          <a:xfrm>
            <a:off x="6287810" y="3511510"/>
            <a:ext cx="7541181" cy="1013222"/>
          </a:xfrm>
          <a:prstGeom prst="rect">
            <a:avLst/>
          </a:prstGeom>
          <a:solidFill>
            <a:srgbClr val="FFFFFF">
              <a:alpha val="4000"/>
            </a:srgbClr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6" name="Text 3"/>
          <p:cNvSpPr/>
          <p:nvPr/>
        </p:nvSpPr>
        <p:spPr>
          <a:xfrm>
            <a:off x="6514624" y="3655219"/>
            <a:ext cx="3313152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Composting/AD</a:t>
            </a:r>
            <a:endParaRPr lang="en-US" sz="1750" dirty="0"/>
          </a:p>
        </p:txBody>
      </p:sp>
      <p:sp>
        <p:nvSpPr>
          <p:cNvPr id="7" name="Text 4"/>
          <p:cNvSpPr/>
          <p:nvPr/>
        </p:nvSpPr>
        <p:spPr>
          <a:xfrm>
            <a:off x="10289024" y="3655219"/>
            <a:ext cx="3313152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Odors, leachate, GHG emissions</a:t>
            </a:r>
            <a:endParaRPr lang="en-US" sz="1750" dirty="0"/>
          </a:p>
        </p:txBody>
      </p:sp>
      <p:sp>
        <p:nvSpPr>
          <p:cNvPr id="8" name="Shape 5"/>
          <p:cNvSpPr/>
          <p:nvPr/>
        </p:nvSpPr>
        <p:spPr>
          <a:xfrm>
            <a:off x="6287810" y="4524732"/>
            <a:ext cx="7541181" cy="650319"/>
          </a:xfrm>
          <a:prstGeom prst="rect">
            <a:avLst/>
          </a:prstGeom>
          <a:solidFill>
            <a:srgbClr val="000000">
              <a:alpha val="4000"/>
            </a:srgbClr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9" name="Text 6"/>
          <p:cNvSpPr/>
          <p:nvPr/>
        </p:nvSpPr>
        <p:spPr>
          <a:xfrm>
            <a:off x="6514624" y="4668441"/>
            <a:ext cx="3313152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MRFs</a:t>
            </a:r>
            <a:endParaRPr lang="en-US" sz="1750" dirty="0"/>
          </a:p>
        </p:txBody>
      </p:sp>
      <p:sp>
        <p:nvSpPr>
          <p:cNvPr id="10" name="Text 7"/>
          <p:cNvSpPr/>
          <p:nvPr/>
        </p:nvSpPr>
        <p:spPr>
          <a:xfrm>
            <a:off x="10289024" y="4668441"/>
            <a:ext cx="3313152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Dust, noise, residual waste</a:t>
            </a:r>
            <a:endParaRPr lang="en-US" sz="1750" dirty="0"/>
          </a:p>
        </p:txBody>
      </p:sp>
      <p:sp>
        <p:nvSpPr>
          <p:cNvPr id="11" name="Shape 8"/>
          <p:cNvSpPr/>
          <p:nvPr/>
        </p:nvSpPr>
        <p:spPr>
          <a:xfrm>
            <a:off x="6287810" y="5175052"/>
            <a:ext cx="7541181" cy="650319"/>
          </a:xfrm>
          <a:prstGeom prst="rect">
            <a:avLst/>
          </a:prstGeom>
          <a:solidFill>
            <a:srgbClr val="FFFFFF">
              <a:alpha val="4000"/>
            </a:srgbClr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2" name="Text 9"/>
          <p:cNvSpPr/>
          <p:nvPr/>
        </p:nvSpPr>
        <p:spPr>
          <a:xfrm>
            <a:off x="6514624" y="5318760"/>
            <a:ext cx="3313152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Incineration</a:t>
            </a:r>
            <a:endParaRPr lang="en-US" sz="1750" dirty="0"/>
          </a:p>
        </p:txBody>
      </p:sp>
      <p:sp>
        <p:nvSpPr>
          <p:cNvPr id="13" name="Text 10"/>
          <p:cNvSpPr/>
          <p:nvPr/>
        </p:nvSpPr>
        <p:spPr>
          <a:xfrm>
            <a:off x="10289024" y="5318760"/>
            <a:ext cx="3313152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Air emissions, ash residues</a:t>
            </a:r>
            <a:endParaRPr lang="en-US" sz="1750" dirty="0"/>
          </a:p>
        </p:txBody>
      </p:sp>
      <p:sp>
        <p:nvSpPr>
          <p:cNvPr id="14" name="Shape 11"/>
          <p:cNvSpPr/>
          <p:nvPr/>
        </p:nvSpPr>
        <p:spPr>
          <a:xfrm>
            <a:off x="6287810" y="5825371"/>
            <a:ext cx="7541181" cy="650319"/>
          </a:xfrm>
          <a:prstGeom prst="rect">
            <a:avLst/>
          </a:prstGeom>
          <a:solidFill>
            <a:srgbClr val="000000">
              <a:alpha val="4000"/>
            </a:srgbClr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5" name="Text 12"/>
          <p:cNvSpPr/>
          <p:nvPr/>
        </p:nvSpPr>
        <p:spPr>
          <a:xfrm>
            <a:off x="6514624" y="5969079"/>
            <a:ext cx="3313152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MBT</a:t>
            </a:r>
            <a:endParaRPr lang="en-US" sz="1750" dirty="0"/>
          </a:p>
        </p:txBody>
      </p:sp>
      <p:sp>
        <p:nvSpPr>
          <p:cNvPr id="16" name="Text 13"/>
          <p:cNvSpPr/>
          <p:nvPr/>
        </p:nvSpPr>
        <p:spPr>
          <a:xfrm>
            <a:off x="10289024" y="5969079"/>
            <a:ext cx="3313152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Odors, dust, residual waste</a:t>
            </a:r>
            <a:endParaRPr lang="en-US" sz="17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459825"/>
            <a:ext cx="7045285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5C4E3D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Part 1: Getting the Waste</a:t>
            </a:r>
            <a:endParaRPr lang="en-US" sz="4450" dirty="0"/>
          </a:p>
        </p:txBody>
      </p:sp>
      <p:sp>
        <p:nvSpPr>
          <p:cNvPr id="3" name="Shape 1"/>
          <p:cNvSpPr/>
          <p:nvPr/>
        </p:nvSpPr>
        <p:spPr>
          <a:xfrm>
            <a:off x="793790" y="2622233"/>
            <a:ext cx="2173724" cy="1306949"/>
          </a:xfrm>
          <a:prstGeom prst="roundRect">
            <a:avLst>
              <a:gd name="adj" fmla="val 7289"/>
            </a:avLst>
          </a:prstGeom>
          <a:solidFill>
            <a:srgbClr val="F7EDD4"/>
          </a:solidFill>
          <a:ln w="7620">
            <a:solidFill>
              <a:srgbClr val="DDD3B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1167" y="3076337"/>
            <a:ext cx="318968" cy="398621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3194328" y="2849047"/>
            <a:ext cx="2721769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Source</a:t>
            </a:r>
            <a:endParaRPr lang="en-US" sz="2200" dirty="0"/>
          </a:p>
        </p:txBody>
      </p:sp>
      <p:sp>
        <p:nvSpPr>
          <p:cNvPr id="6" name="Text 3"/>
          <p:cNvSpPr/>
          <p:nvPr/>
        </p:nvSpPr>
        <p:spPr>
          <a:xfrm>
            <a:off x="3194328" y="3339465"/>
            <a:ext cx="272176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Where waste is generated</a:t>
            </a:r>
            <a:endParaRPr lang="en-US" sz="1750" dirty="0"/>
          </a:p>
        </p:txBody>
      </p:sp>
      <p:sp>
        <p:nvSpPr>
          <p:cNvPr id="7" name="Shape 4"/>
          <p:cNvSpPr/>
          <p:nvPr/>
        </p:nvSpPr>
        <p:spPr>
          <a:xfrm>
            <a:off x="3080861" y="3913942"/>
            <a:ext cx="10642402" cy="15240"/>
          </a:xfrm>
          <a:prstGeom prst="roundRect">
            <a:avLst>
              <a:gd name="adj" fmla="val 625116"/>
            </a:avLst>
          </a:prstGeom>
          <a:solidFill>
            <a:srgbClr val="DDD3BA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8" name="Shape 5"/>
          <p:cNvSpPr/>
          <p:nvPr/>
        </p:nvSpPr>
        <p:spPr>
          <a:xfrm>
            <a:off x="793790" y="4042529"/>
            <a:ext cx="4347567" cy="1306949"/>
          </a:xfrm>
          <a:prstGeom prst="roundRect">
            <a:avLst>
              <a:gd name="adj" fmla="val 7289"/>
            </a:avLst>
          </a:prstGeom>
          <a:solidFill>
            <a:srgbClr val="F7EDD4"/>
          </a:solidFill>
          <a:ln w="7620">
            <a:solidFill>
              <a:srgbClr val="DDD3B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9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08089" y="4496633"/>
            <a:ext cx="318968" cy="398621"/>
          </a:xfrm>
          <a:prstGeom prst="rect">
            <a:avLst/>
          </a:prstGeom>
        </p:spPr>
      </p:pic>
      <p:sp>
        <p:nvSpPr>
          <p:cNvPr id="10" name="Text 6"/>
          <p:cNvSpPr/>
          <p:nvPr/>
        </p:nvSpPr>
        <p:spPr>
          <a:xfrm>
            <a:off x="5368171" y="4269343"/>
            <a:ext cx="2478524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Collection</a:t>
            </a:r>
            <a:endParaRPr lang="en-US" sz="2200" dirty="0"/>
          </a:p>
        </p:txBody>
      </p:sp>
      <p:sp>
        <p:nvSpPr>
          <p:cNvPr id="11" name="Text 7"/>
          <p:cNvSpPr/>
          <p:nvPr/>
        </p:nvSpPr>
        <p:spPr>
          <a:xfrm>
            <a:off x="5368171" y="4759762"/>
            <a:ext cx="2478524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Gathering from sources</a:t>
            </a:r>
            <a:endParaRPr lang="en-US" sz="1750" dirty="0"/>
          </a:p>
        </p:txBody>
      </p:sp>
      <p:sp>
        <p:nvSpPr>
          <p:cNvPr id="12" name="Shape 8"/>
          <p:cNvSpPr/>
          <p:nvPr/>
        </p:nvSpPr>
        <p:spPr>
          <a:xfrm>
            <a:off x="5254704" y="5334238"/>
            <a:ext cx="8468558" cy="15240"/>
          </a:xfrm>
          <a:prstGeom prst="roundRect">
            <a:avLst>
              <a:gd name="adj" fmla="val 625116"/>
            </a:avLst>
          </a:prstGeom>
          <a:solidFill>
            <a:srgbClr val="DDD3BA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3" name="Shape 9"/>
          <p:cNvSpPr/>
          <p:nvPr/>
        </p:nvSpPr>
        <p:spPr>
          <a:xfrm>
            <a:off x="793790" y="5462826"/>
            <a:ext cx="6521410" cy="1306949"/>
          </a:xfrm>
          <a:prstGeom prst="roundRect">
            <a:avLst>
              <a:gd name="adj" fmla="val 7289"/>
            </a:avLst>
          </a:prstGeom>
          <a:solidFill>
            <a:srgbClr val="F7EDD4"/>
          </a:solidFill>
          <a:ln w="7620">
            <a:solidFill>
              <a:srgbClr val="DDD3B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1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95011" y="5916930"/>
            <a:ext cx="318968" cy="398621"/>
          </a:xfrm>
          <a:prstGeom prst="rect">
            <a:avLst/>
          </a:prstGeom>
        </p:spPr>
      </p:pic>
      <p:sp>
        <p:nvSpPr>
          <p:cNvPr id="15" name="Text 10"/>
          <p:cNvSpPr/>
          <p:nvPr/>
        </p:nvSpPr>
        <p:spPr>
          <a:xfrm>
            <a:off x="7542014" y="5689640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Transport</a:t>
            </a:r>
            <a:endParaRPr lang="en-US" sz="2200" dirty="0"/>
          </a:p>
        </p:txBody>
      </p:sp>
      <p:sp>
        <p:nvSpPr>
          <p:cNvPr id="16" name="Text 11"/>
          <p:cNvSpPr/>
          <p:nvPr/>
        </p:nvSpPr>
        <p:spPr>
          <a:xfrm>
            <a:off x="7542014" y="6180058"/>
            <a:ext cx="3099673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Moving to treatment/disposal</a:t>
            </a:r>
            <a:endParaRPr lang="en-US" sz="1750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2835235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3800951"/>
            <a:ext cx="13042821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5C4E3D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Impacts: Landfilling – Especially Poorly Managed Sites</a:t>
            </a:r>
            <a:endParaRPr lang="en-US" sz="4450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3790" y="5598319"/>
            <a:ext cx="566976" cy="566976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1587579" y="5693331"/>
            <a:ext cx="2254210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Leachate</a:t>
            </a:r>
            <a:endParaRPr lang="en-US" sz="2200" dirty="0"/>
          </a:p>
        </p:txBody>
      </p:sp>
      <p:sp>
        <p:nvSpPr>
          <p:cNvPr id="6" name="Text 2"/>
          <p:cNvSpPr/>
          <p:nvPr/>
        </p:nvSpPr>
        <p:spPr>
          <a:xfrm>
            <a:off x="1587579" y="6183749"/>
            <a:ext cx="2254210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Contaminates soil and water</a:t>
            </a:r>
            <a:endParaRPr lang="en-US" sz="1750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25278" y="5598319"/>
            <a:ext cx="566976" cy="566976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4919067" y="5693331"/>
            <a:ext cx="2254329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Landfill Gas</a:t>
            </a:r>
            <a:endParaRPr lang="en-US" sz="2200" dirty="0"/>
          </a:p>
        </p:txBody>
      </p:sp>
      <p:sp>
        <p:nvSpPr>
          <p:cNvPr id="9" name="Text 4"/>
          <p:cNvSpPr/>
          <p:nvPr/>
        </p:nvSpPr>
        <p:spPr>
          <a:xfrm>
            <a:off x="4919067" y="6183749"/>
            <a:ext cx="2254329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Methane contributes to climate change</a:t>
            </a:r>
            <a:endParaRPr lang="en-US" sz="1750" dirty="0"/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56884" y="5598319"/>
            <a:ext cx="566976" cy="566976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8250674" y="5693331"/>
            <a:ext cx="2254329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Disease Vectors</a:t>
            </a:r>
            <a:endParaRPr lang="en-US" sz="2200" dirty="0"/>
          </a:p>
        </p:txBody>
      </p:sp>
      <p:sp>
        <p:nvSpPr>
          <p:cNvPr id="12" name="Text 6"/>
          <p:cNvSpPr/>
          <p:nvPr/>
        </p:nvSpPr>
        <p:spPr>
          <a:xfrm>
            <a:off x="8250674" y="6183749"/>
            <a:ext cx="2254329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Rodents, insects at open dumps</a:t>
            </a:r>
            <a:endParaRPr lang="en-US" sz="1750" dirty="0"/>
          </a:p>
        </p:txBody>
      </p:sp>
      <p:pic>
        <p:nvPicPr>
          <p:cNvPr id="13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788491" y="5598319"/>
            <a:ext cx="566976" cy="566976"/>
          </a:xfrm>
          <a:prstGeom prst="rect">
            <a:avLst/>
          </a:prstGeom>
        </p:spPr>
      </p:pic>
      <p:sp>
        <p:nvSpPr>
          <p:cNvPr id="14" name="Text 7"/>
          <p:cNvSpPr/>
          <p:nvPr/>
        </p:nvSpPr>
        <p:spPr>
          <a:xfrm>
            <a:off x="11582281" y="5693331"/>
            <a:ext cx="2254329" cy="7086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Loss of Amenity</a:t>
            </a:r>
            <a:endParaRPr lang="en-US" sz="2200" dirty="0"/>
          </a:p>
        </p:txBody>
      </p:sp>
      <p:sp>
        <p:nvSpPr>
          <p:cNvPr id="15" name="Text 8"/>
          <p:cNvSpPr/>
          <p:nvPr/>
        </p:nvSpPr>
        <p:spPr>
          <a:xfrm>
            <a:off x="11582281" y="6538079"/>
            <a:ext cx="2254329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Affects surrounding areas</a:t>
            </a:r>
            <a:endParaRPr lang="en-US" sz="1750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80190" y="1774388"/>
            <a:ext cx="7556421" cy="92154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600"/>
              </a:lnSpc>
              <a:buNone/>
            </a:pPr>
            <a:r>
              <a:rPr lang="en-US" sz="2900" dirty="0">
                <a:solidFill>
                  <a:srgbClr val="5C4E3D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The Bigger Picture: Cumulative Impacts &amp; Our Black Sea</a:t>
            </a:r>
            <a:endParaRPr lang="en-US" sz="2900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0190" y="2917031"/>
            <a:ext cx="737116" cy="884515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7238405" y="3064431"/>
            <a:ext cx="1842968" cy="2303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00"/>
              </a:lnSpc>
              <a:buNone/>
            </a:pPr>
            <a:r>
              <a:rPr lang="en-US" sz="145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Marine Litter</a:t>
            </a:r>
            <a:endParaRPr lang="en-US" sz="1450" dirty="0"/>
          </a:p>
        </p:txBody>
      </p:sp>
      <p:sp>
        <p:nvSpPr>
          <p:cNvPr id="6" name="Text 2"/>
          <p:cNvSpPr/>
          <p:nvPr/>
        </p:nvSpPr>
        <p:spPr>
          <a:xfrm>
            <a:off x="7238405" y="3383161"/>
            <a:ext cx="6598206" cy="2357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50"/>
              </a:lnSpc>
              <a:buNone/>
            </a:pPr>
            <a:r>
              <a:rPr lang="en-US" sz="11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Plastics from improper disposal enter sea</a:t>
            </a:r>
            <a:endParaRPr lang="en-US" sz="1150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80190" y="3801547"/>
            <a:ext cx="737116" cy="884515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7238405" y="3948946"/>
            <a:ext cx="1842968" cy="2303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00"/>
              </a:lnSpc>
              <a:buNone/>
            </a:pPr>
            <a:r>
              <a:rPr lang="en-US" sz="145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Nutrient Pollution</a:t>
            </a:r>
            <a:endParaRPr lang="en-US" sz="1450" dirty="0"/>
          </a:p>
        </p:txBody>
      </p:sp>
      <p:sp>
        <p:nvSpPr>
          <p:cNvPr id="9" name="Text 4"/>
          <p:cNvSpPr/>
          <p:nvPr/>
        </p:nvSpPr>
        <p:spPr>
          <a:xfrm>
            <a:off x="7238405" y="4267676"/>
            <a:ext cx="6598206" cy="2357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50"/>
              </a:lnSpc>
              <a:buNone/>
            </a:pPr>
            <a:r>
              <a:rPr lang="en-US" sz="11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Leachate contributes to algal blooms</a:t>
            </a:r>
            <a:endParaRPr lang="en-US" sz="1150" dirty="0"/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80190" y="4686062"/>
            <a:ext cx="737116" cy="884515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7238405" y="4833461"/>
            <a:ext cx="2389942" cy="2303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00"/>
              </a:lnSpc>
              <a:buNone/>
            </a:pPr>
            <a:r>
              <a:rPr lang="en-US" sz="145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Chemical Contamination</a:t>
            </a:r>
            <a:endParaRPr lang="en-US" sz="1450" dirty="0"/>
          </a:p>
        </p:txBody>
      </p:sp>
      <p:sp>
        <p:nvSpPr>
          <p:cNvPr id="12" name="Text 6"/>
          <p:cNvSpPr/>
          <p:nvPr/>
        </p:nvSpPr>
        <p:spPr>
          <a:xfrm>
            <a:off x="7238405" y="5152192"/>
            <a:ext cx="6598206" cy="2357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50"/>
              </a:lnSpc>
              <a:buNone/>
            </a:pPr>
            <a:r>
              <a:rPr lang="en-US" sz="11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Hazardous waste affects marine food chain</a:t>
            </a:r>
            <a:endParaRPr lang="en-US" sz="1150" dirty="0"/>
          </a:p>
        </p:txBody>
      </p:sp>
      <p:pic>
        <p:nvPicPr>
          <p:cNvPr id="13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80190" y="5570577"/>
            <a:ext cx="737116" cy="884515"/>
          </a:xfrm>
          <a:prstGeom prst="rect">
            <a:avLst/>
          </a:prstGeom>
        </p:spPr>
      </p:pic>
      <p:sp>
        <p:nvSpPr>
          <p:cNvPr id="14" name="Text 7"/>
          <p:cNvSpPr/>
          <p:nvPr/>
        </p:nvSpPr>
        <p:spPr>
          <a:xfrm>
            <a:off x="7238405" y="5717977"/>
            <a:ext cx="1842968" cy="2303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00"/>
              </a:lnSpc>
              <a:buNone/>
            </a:pPr>
            <a:r>
              <a:rPr lang="en-US" sz="145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Ecosystem Damage</a:t>
            </a:r>
            <a:endParaRPr lang="en-US" sz="1450" dirty="0"/>
          </a:p>
        </p:txBody>
      </p:sp>
      <p:sp>
        <p:nvSpPr>
          <p:cNvPr id="15" name="Text 8"/>
          <p:cNvSpPr/>
          <p:nvPr/>
        </p:nvSpPr>
        <p:spPr>
          <a:xfrm>
            <a:off x="7238405" y="6036707"/>
            <a:ext cx="6598206" cy="2357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50"/>
              </a:lnSpc>
              <a:buNone/>
            </a:pPr>
            <a:r>
              <a:rPr lang="en-US" sz="11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Combined effects harm marine life</a:t>
            </a:r>
            <a:endParaRPr lang="en-US" sz="1150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107400"/>
            <a:ext cx="13042821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5C4E3D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Taking Action: Reducing Environmental Harm Locally</a:t>
            </a:r>
            <a:endParaRPr lang="en-US" sz="4450" dirty="0"/>
          </a:p>
        </p:txBody>
      </p:sp>
      <p:sp>
        <p:nvSpPr>
          <p:cNvPr id="3" name="Text 1"/>
          <p:cNvSpPr/>
          <p:nvPr/>
        </p:nvSpPr>
        <p:spPr>
          <a:xfrm>
            <a:off x="793790" y="3091934"/>
            <a:ext cx="3095863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5C4E3D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Discussion Questions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793790" y="3673078"/>
            <a:ext cx="62447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Most concerning impacts in your area?</a:t>
            </a:r>
            <a:endParaRPr lang="en-US" sz="1750" dirty="0"/>
          </a:p>
        </p:txBody>
      </p:sp>
      <p:sp>
        <p:nvSpPr>
          <p:cNvPr id="5" name="Text 3"/>
          <p:cNvSpPr/>
          <p:nvPr/>
        </p:nvSpPr>
        <p:spPr>
          <a:xfrm>
            <a:off x="793790" y="4115276"/>
            <a:ext cx="62447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Practical steps to mitigate?</a:t>
            </a:r>
            <a:endParaRPr lang="en-US" sz="1750" dirty="0"/>
          </a:p>
        </p:txBody>
      </p:sp>
      <p:sp>
        <p:nvSpPr>
          <p:cNvPr id="6" name="Text 4"/>
          <p:cNvSpPr/>
          <p:nvPr/>
        </p:nvSpPr>
        <p:spPr>
          <a:xfrm>
            <a:off x="793790" y="4557474"/>
            <a:ext cx="62447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Priority actions for your locality?</a:t>
            </a:r>
            <a:endParaRPr lang="en-US" sz="1750" dirty="0"/>
          </a:p>
        </p:txBody>
      </p:sp>
      <p:pic>
        <p:nvPicPr>
          <p:cNvPr id="7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99521" y="3120271"/>
            <a:ext cx="6244709" cy="3746778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93301" y="544711"/>
            <a:ext cx="4046696" cy="40243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150"/>
              </a:lnSpc>
              <a:buNone/>
            </a:pPr>
            <a:r>
              <a:rPr lang="en-US" sz="2500" dirty="0">
                <a:solidFill>
                  <a:srgbClr val="5C4E3D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Wrap-up and Next Steps</a:t>
            </a:r>
            <a:endParaRPr lang="en-US" sz="250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3301" y="1204555"/>
            <a:ext cx="3218974" cy="1989415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4073128" y="1204555"/>
            <a:ext cx="1609487" cy="2012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550"/>
              </a:lnSpc>
              <a:buNone/>
            </a:pPr>
            <a:r>
              <a:rPr lang="en-US" sz="125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Knowledge Sharing</a:t>
            </a:r>
            <a:endParaRPr lang="en-US" sz="1250" dirty="0"/>
          </a:p>
        </p:txBody>
      </p:sp>
      <p:sp>
        <p:nvSpPr>
          <p:cNvPr id="5" name="Text 2"/>
          <p:cNvSpPr/>
          <p:nvPr/>
        </p:nvSpPr>
        <p:spPr>
          <a:xfrm>
            <a:off x="4073128" y="1482923"/>
            <a:ext cx="9863971" cy="20585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00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Building regional expertise</a:t>
            </a:r>
            <a:endParaRPr lang="en-US" sz="1000" dirty="0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3301" y="3451384"/>
            <a:ext cx="3218974" cy="1989415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4073128" y="3451384"/>
            <a:ext cx="1609487" cy="2012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550"/>
              </a:lnSpc>
              <a:buNone/>
            </a:pPr>
            <a:r>
              <a:rPr lang="en-US" sz="125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Cooperation</a:t>
            </a:r>
            <a:endParaRPr lang="en-US" sz="1250" dirty="0"/>
          </a:p>
        </p:txBody>
      </p:sp>
      <p:sp>
        <p:nvSpPr>
          <p:cNvPr id="8" name="Text 4"/>
          <p:cNvSpPr/>
          <p:nvPr/>
        </p:nvSpPr>
        <p:spPr>
          <a:xfrm>
            <a:off x="4073128" y="3729752"/>
            <a:ext cx="9863971" cy="20585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00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Transnational solutions</a:t>
            </a:r>
            <a:endParaRPr lang="en-US" sz="1000" dirty="0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3301" y="5698212"/>
            <a:ext cx="3218974" cy="1989415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4073128" y="5698212"/>
            <a:ext cx="1609487" cy="2012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550"/>
              </a:lnSpc>
              <a:buNone/>
            </a:pPr>
            <a:r>
              <a:rPr lang="en-US" sz="125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Implementation</a:t>
            </a:r>
            <a:endParaRPr lang="en-US" sz="1250" dirty="0"/>
          </a:p>
        </p:txBody>
      </p:sp>
      <p:sp>
        <p:nvSpPr>
          <p:cNvPr id="11" name="Text 6"/>
          <p:cNvSpPr/>
          <p:nvPr/>
        </p:nvSpPr>
        <p:spPr>
          <a:xfrm>
            <a:off x="4073128" y="5976580"/>
            <a:ext cx="9863971" cy="20585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00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Turning knowledge into action</a:t>
            </a:r>
            <a:endParaRPr lang="en-US" sz="1000" dirty="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716280"/>
            <a:ext cx="7556421" cy="191381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000"/>
              </a:lnSpc>
              <a:buNone/>
            </a:pPr>
            <a:r>
              <a:rPr lang="en-US" sz="4000" dirty="0">
                <a:solidFill>
                  <a:srgbClr val="5C4E3D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Module 2 Recap: Mastering Collection, Treatment &amp; Disposal</a:t>
            </a:r>
            <a:endParaRPr lang="en-US" sz="4000" dirty="0"/>
          </a:p>
        </p:txBody>
      </p:sp>
      <p:sp>
        <p:nvSpPr>
          <p:cNvPr id="4" name="Shape 1"/>
          <p:cNvSpPr/>
          <p:nvPr/>
        </p:nvSpPr>
        <p:spPr>
          <a:xfrm>
            <a:off x="793790" y="2936200"/>
            <a:ext cx="459224" cy="459224"/>
          </a:xfrm>
          <a:prstGeom prst="roundRect">
            <a:avLst>
              <a:gd name="adj" fmla="val 18671"/>
            </a:avLst>
          </a:prstGeom>
          <a:solidFill>
            <a:srgbClr val="F7EDD4"/>
          </a:solidFill>
          <a:ln w="7620">
            <a:solidFill>
              <a:srgbClr val="DDD3B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5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0287" y="2974419"/>
            <a:ext cx="306110" cy="382667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1457087" y="3006328"/>
            <a:ext cx="2551748" cy="3188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Collection Systems</a:t>
            </a:r>
            <a:endParaRPr lang="en-US" sz="2000" dirty="0"/>
          </a:p>
        </p:txBody>
      </p:sp>
      <p:sp>
        <p:nvSpPr>
          <p:cNvPr id="7" name="Text 3"/>
          <p:cNvSpPr/>
          <p:nvPr/>
        </p:nvSpPr>
        <p:spPr>
          <a:xfrm>
            <a:off x="1457087" y="3447574"/>
            <a:ext cx="6893123" cy="3267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Tailored to local needs, promoting separation</a:t>
            </a:r>
            <a:endParaRPr lang="en-US" sz="1600" dirty="0"/>
          </a:p>
        </p:txBody>
      </p:sp>
      <p:sp>
        <p:nvSpPr>
          <p:cNvPr id="8" name="Shape 4"/>
          <p:cNvSpPr/>
          <p:nvPr/>
        </p:nvSpPr>
        <p:spPr>
          <a:xfrm>
            <a:off x="793790" y="4182547"/>
            <a:ext cx="459224" cy="459224"/>
          </a:xfrm>
          <a:prstGeom prst="roundRect">
            <a:avLst>
              <a:gd name="adj" fmla="val 18671"/>
            </a:avLst>
          </a:prstGeom>
          <a:solidFill>
            <a:srgbClr val="F7EDD4"/>
          </a:solidFill>
          <a:ln w="7620">
            <a:solidFill>
              <a:srgbClr val="DDD3B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0287" y="4220766"/>
            <a:ext cx="306110" cy="382667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1457087" y="4252674"/>
            <a:ext cx="2551748" cy="3188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Transport Logistics</a:t>
            </a:r>
            <a:endParaRPr lang="en-US" sz="2000" dirty="0"/>
          </a:p>
        </p:txBody>
      </p:sp>
      <p:sp>
        <p:nvSpPr>
          <p:cNvPr id="11" name="Text 6"/>
          <p:cNvSpPr/>
          <p:nvPr/>
        </p:nvSpPr>
        <p:spPr>
          <a:xfrm>
            <a:off x="1457087" y="4693920"/>
            <a:ext cx="6893123" cy="3267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Vehicle choice, route optimization, transfer stations</a:t>
            </a:r>
            <a:endParaRPr lang="en-US" sz="1600" dirty="0"/>
          </a:p>
        </p:txBody>
      </p:sp>
      <p:sp>
        <p:nvSpPr>
          <p:cNvPr id="12" name="Shape 7"/>
          <p:cNvSpPr/>
          <p:nvPr/>
        </p:nvSpPr>
        <p:spPr>
          <a:xfrm>
            <a:off x="793790" y="5428893"/>
            <a:ext cx="459224" cy="459224"/>
          </a:xfrm>
          <a:prstGeom prst="roundRect">
            <a:avLst>
              <a:gd name="adj" fmla="val 18671"/>
            </a:avLst>
          </a:prstGeom>
          <a:solidFill>
            <a:srgbClr val="F7EDD4"/>
          </a:solidFill>
          <a:ln w="7620">
            <a:solidFill>
              <a:srgbClr val="DDD3B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13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0287" y="5467112"/>
            <a:ext cx="306110" cy="382667"/>
          </a:xfrm>
          <a:prstGeom prst="rect">
            <a:avLst/>
          </a:prstGeom>
        </p:spPr>
      </p:pic>
      <p:sp>
        <p:nvSpPr>
          <p:cNvPr id="14" name="Text 8"/>
          <p:cNvSpPr/>
          <p:nvPr/>
        </p:nvSpPr>
        <p:spPr>
          <a:xfrm>
            <a:off x="1457087" y="5499021"/>
            <a:ext cx="3175992" cy="3188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Treatment Technologies</a:t>
            </a:r>
            <a:endParaRPr lang="en-US" sz="2000" dirty="0"/>
          </a:p>
        </p:txBody>
      </p:sp>
      <p:sp>
        <p:nvSpPr>
          <p:cNvPr id="15" name="Text 9"/>
          <p:cNvSpPr/>
          <p:nvPr/>
        </p:nvSpPr>
        <p:spPr>
          <a:xfrm>
            <a:off x="1457087" y="5940266"/>
            <a:ext cx="6893123" cy="3267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MRF, composting, AD, MBT, WtE options</a:t>
            </a:r>
            <a:endParaRPr lang="en-US" sz="1600" dirty="0"/>
          </a:p>
        </p:txBody>
      </p:sp>
      <p:sp>
        <p:nvSpPr>
          <p:cNvPr id="16" name="Shape 10"/>
          <p:cNvSpPr/>
          <p:nvPr/>
        </p:nvSpPr>
        <p:spPr>
          <a:xfrm>
            <a:off x="793790" y="6675239"/>
            <a:ext cx="459224" cy="459224"/>
          </a:xfrm>
          <a:prstGeom prst="roundRect">
            <a:avLst>
              <a:gd name="adj" fmla="val 18671"/>
            </a:avLst>
          </a:prstGeom>
          <a:solidFill>
            <a:srgbClr val="F7EDD4"/>
          </a:solidFill>
          <a:ln w="7620">
            <a:solidFill>
              <a:srgbClr val="DDD3B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17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70287" y="6713458"/>
            <a:ext cx="306110" cy="382667"/>
          </a:xfrm>
          <a:prstGeom prst="rect">
            <a:avLst/>
          </a:prstGeom>
        </p:spPr>
      </p:pic>
      <p:sp>
        <p:nvSpPr>
          <p:cNvPr id="18" name="Text 11"/>
          <p:cNvSpPr/>
          <p:nvPr/>
        </p:nvSpPr>
        <p:spPr>
          <a:xfrm>
            <a:off x="1457087" y="6745367"/>
            <a:ext cx="2607231" cy="3188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Sanitary Landfilling</a:t>
            </a:r>
            <a:endParaRPr lang="en-US" sz="2000" dirty="0"/>
          </a:p>
        </p:txBody>
      </p:sp>
      <p:sp>
        <p:nvSpPr>
          <p:cNvPr id="19" name="Text 12"/>
          <p:cNvSpPr/>
          <p:nvPr/>
        </p:nvSpPr>
        <p:spPr>
          <a:xfrm>
            <a:off x="1457087" y="7186613"/>
            <a:ext cx="6893123" cy="3267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Proper engineering for residual waste</a:t>
            </a:r>
            <a:endParaRPr lang="en-US" sz="1600" dirty="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2551748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3306247"/>
            <a:ext cx="13042821" cy="127587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000"/>
              </a:lnSpc>
              <a:buNone/>
            </a:pPr>
            <a:r>
              <a:rPr lang="en-US" sz="4000" dirty="0">
                <a:solidFill>
                  <a:srgbClr val="5C4E3D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Sharing Solutions: BSB Cooperation on Technologies</a:t>
            </a:r>
            <a:endParaRPr lang="en-US" sz="4000" dirty="0"/>
          </a:p>
        </p:txBody>
      </p:sp>
      <p:sp>
        <p:nvSpPr>
          <p:cNvPr id="4" name="Shape 1"/>
          <p:cNvSpPr/>
          <p:nvPr/>
        </p:nvSpPr>
        <p:spPr>
          <a:xfrm>
            <a:off x="793790" y="4888230"/>
            <a:ext cx="6419374" cy="1191339"/>
          </a:xfrm>
          <a:prstGeom prst="roundRect">
            <a:avLst>
              <a:gd name="adj" fmla="val 7197"/>
            </a:avLst>
          </a:prstGeom>
          <a:solidFill>
            <a:srgbClr val="F7EDD4"/>
          </a:solidFill>
          <a:ln w="7620">
            <a:solidFill>
              <a:srgbClr val="DDD3B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" name="Text 2"/>
          <p:cNvSpPr/>
          <p:nvPr/>
        </p:nvSpPr>
        <p:spPr>
          <a:xfrm>
            <a:off x="1005483" y="5099923"/>
            <a:ext cx="2785229" cy="3188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Knowledge Exchange</a:t>
            </a:r>
            <a:endParaRPr lang="en-US" sz="2000" dirty="0"/>
          </a:p>
        </p:txBody>
      </p:sp>
      <p:sp>
        <p:nvSpPr>
          <p:cNvPr id="6" name="Text 3"/>
          <p:cNvSpPr/>
          <p:nvPr/>
        </p:nvSpPr>
        <p:spPr>
          <a:xfrm>
            <a:off x="1005483" y="5541169"/>
            <a:ext cx="5995987" cy="3267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Successful collection models across countries</a:t>
            </a:r>
            <a:endParaRPr lang="en-US" sz="1600" dirty="0"/>
          </a:p>
        </p:txBody>
      </p:sp>
      <p:sp>
        <p:nvSpPr>
          <p:cNvPr id="7" name="Shape 4"/>
          <p:cNvSpPr/>
          <p:nvPr/>
        </p:nvSpPr>
        <p:spPr>
          <a:xfrm>
            <a:off x="7417237" y="4888230"/>
            <a:ext cx="6419374" cy="1191339"/>
          </a:xfrm>
          <a:prstGeom prst="roundRect">
            <a:avLst>
              <a:gd name="adj" fmla="val 7197"/>
            </a:avLst>
          </a:prstGeom>
          <a:solidFill>
            <a:srgbClr val="F7EDD4"/>
          </a:solidFill>
          <a:ln w="7620">
            <a:solidFill>
              <a:srgbClr val="DDD3B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8" name="Text 5"/>
          <p:cNvSpPr/>
          <p:nvPr/>
        </p:nvSpPr>
        <p:spPr>
          <a:xfrm>
            <a:off x="7628930" y="5099923"/>
            <a:ext cx="2559248" cy="3188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Technical Expertise</a:t>
            </a:r>
            <a:endParaRPr lang="en-US" sz="2000" dirty="0"/>
          </a:p>
        </p:txBody>
      </p:sp>
      <p:sp>
        <p:nvSpPr>
          <p:cNvPr id="9" name="Text 6"/>
          <p:cNvSpPr/>
          <p:nvPr/>
        </p:nvSpPr>
        <p:spPr>
          <a:xfrm>
            <a:off x="7628930" y="5541169"/>
            <a:ext cx="5995987" cy="3267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Appropriate technologies for regional context</a:t>
            </a:r>
            <a:endParaRPr lang="en-US" sz="1600" dirty="0"/>
          </a:p>
        </p:txBody>
      </p:sp>
      <p:sp>
        <p:nvSpPr>
          <p:cNvPr id="10" name="Shape 7"/>
          <p:cNvSpPr/>
          <p:nvPr/>
        </p:nvSpPr>
        <p:spPr>
          <a:xfrm>
            <a:off x="793790" y="6283643"/>
            <a:ext cx="6419374" cy="1191339"/>
          </a:xfrm>
          <a:prstGeom prst="roundRect">
            <a:avLst>
              <a:gd name="adj" fmla="val 7197"/>
            </a:avLst>
          </a:prstGeom>
          <a:solidFill>
            <a:srgbClr val="F7EDD4"/>
          </a:solidFill>
          <a:ln w="7620">
            <a:solidFill>
              <a:srgbClr val="DDD3B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1" name="Text 8"/>
          <p:cNvSpPr/>
          <p:nvPr/>
        </p:nvSpPr>
        <p:spPr>
          <a:xfrm>
            <a:off x="1005483" y="6495336"/>
            <a:ext cx="2551748" cy="3188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Joint Solutions</a:t>
            </a:r>
            <a:endParaRPr lang="en-US" sz="2000" dirty="0"/>
          </a:p>
        </p:txBody>
      </p:sp>
      <p:sp>
        <p:nvSpPr>
          <p:cNvPr id="12" name="Text 9"/>
          <p:cNvSpPr/>
          <p:nvPr/>
        </p:nvSpPr>
        <p:spPr>
          <a:xfrm>
            <a:off x="1005483" y="6936581"/>
            <a:ext cx="5995987" cy="3267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Upgrading facilities, monitoring impacts</a:t>
            </a:r>
            <a:endParaRPr lang="en-US" sz="1600" dirty="0"/>
          </a:p>
        </p:txBody>
      </p:sp>
      <p:sp>
        <p:nvSpPr>
          <p:cNvPr id="13" name="Shape 10"/>
          <p:cNvSpPr/>
          <p:nvPr/>
        </p:nvSpPr>
        <p:spPr>
          <a:xfrm>
            <a:off x="7417237" y="6283643"/>
            <a:ext cx="6419374" cy="1191339"/>
          </a:xfrm>
          <a:prstGeom prst="roundRect">
            <a:avLst>
              <a:gd name="adj" fmla="val 7197"/>
            </a:avLst>
          </a:prstGeom>
          <a:solidFill>
            <a:srgbClr val="F7EDD4"/>
          </a:solidFill>
          <a:ln w="7620">
            <a:solidFill>
              <a:srgbClr val="DDD3B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4" name="Text 11"/>
          <p:cNvSpPr/>
          <p:nvPr/>
        </p:nvSpPr>
        <p:spPr>
          <a:xfrm>
            <a:off x="7628930" y="6495336"/>
            <a:ext cx="2551748" cy="3188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Policy Learning</a:t>
            </a:r>
            <a:endParaRPr lang="en-US" sz="2000" dirty="0"/>
          </a:p>
        </p:txBody>
      </p:sp>
      <p:sp>
        <p:nvSpPr>
          <p:cNvPr id="15" name="Text 12"/>
          <p:cNvSpPr/>
          <p:nvPr/>
        </p:nvSpPr>
        <p:spPr>
          <a:xfrm>
            <a:off x="7628930" y="6936581"/>
            <a:ext cx="5995987" cy="3267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EU directive implementation lessons</a:t>
            </a:r>
            <a:endParaRPr lang="en-US" sz="1600" dirty="0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2551748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3536990" y="4343651"/>
            <a:ext cx="5103614" cy="63793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000"/>
              </a:lnSpc>
              <a:buNone/>
            </a:pPr>
            <a:r>
              <a:rPr lang="en-US" sz="6600" dirty="0">
                <a:solidFill>
                  <a:srgbClr val="5C4E3D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Thank You!</a:t>
            </a:r>
            <a:endParaRPr lang="en-US" sz="66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2835235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3495556"/>
            <a:ext cx="13042821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5C4E3D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The Starting Point: Waste Collection Systems</a:t>
            </a:r>
            <a:endParaRPr lang="en-US" sz="4450" dirty="0"/>
          </a:p>
        </p:txBody>
      </p:sp>
      <p:sp>
        <p:nvSpPr>
          <p:cNvPr id="4" name="Shape 1"/>
          <p:cNvSpPr/>
          <p:nvPr/>
        </p:nvSpPr>
        <p:spPr>
          <a:xfrm>
            <a:off x="793790" y="5253276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F7EDD4"/>
          </a:solidFill>
          <a:ln w="7620">
            <a:solidFill>
              <a:srgbClr val="DDD3B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5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8860" y="5295781"/>
            <a:ext cx="340162" cy="425291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1530906" y="5331143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Public Health</a:t>
            </a:r>
            <a:endParaRPr lang="en-US" sz="2200" dirty="0"/>
          </a:p>
        </p:txBody>
      </p:sp>
      <p:sp>
        <p:nvSpPr>
          <p:cNvPr id="7" name="Text 3"/>
          <p:cNvSpPr/>
          <p:nvPr/>
        </p:nvSpPr>
        <p:spPr>
          <a:xfrm>
            <a:off x="1530906" y="5821561"/>
            <a:ext cx="5642610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Prevents disease spread</a:t>
            </a:r>
            <a:endParaRPr lang="en-US" sz="1750" dirty="0"/>
          </a:p>
        </p:txBody>
      </p:sp>
      <p:sp>
        <p:nvSpPr>
          <p:cNvPr id="8" name="Shape 4"/>
          <p:cNvSpPr/>
          <p:nvPr/>
        </p:nvSpPr>
        <p:spPr>
          <a:xfrm>
            <a:off x="7457003" y="5253276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F7EDD4"/>
          </a:solidFill>
          <a:ln w="7620">
            <a:solidFill>
              <a:srgbClr val="DDD3B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42074" y="5295781"/>
            <a:ext cx="340162" cy="425291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8194119" y="5331143"/>
            <a:ext cx="3794641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Environmental Protection</a:t>
            </a:r>
            <a:endParaRPr lang="en-US" sz="2200" dirty="0"/>
          </a:p>
        </p:txBody>
      </p:sp>
      <p:sp>
        <p:nvSpPr>
          <p:cNvPr id="11" name="Text 6"/>
          <p:cNvSpPr/>
          <p:nvPr/>
        </p:nvSpPr>
        <p:spPr>
          <a:xfrm>
            <a:off x="8194119" y="5821561"/>
            <a:ext cx="5642610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Prevents illegal dumping</a:t>
            </a:r>
            <a:endParaRPr lang="en-US" sz="1750" dirty="0"/>
          </a:p>
        </p:txBody>
      </p:sp>
      <p:sp>
        <p:nvSpPr>
          <p:cNvPr id="12" name="Shape 7"/>
          <p:cNvSpPr/>
          <p:nvPr/>
        </p:nvSpPr>
        <p:spPr>
          <a:xfrm>
            <a:off x="793790" y="6638092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F7EDD4"/>
          </a:solidFill>
          <a:ln w="7620">
            <a:solidFill>
              <a:srgbClr val="DDD3B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13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8860" y="6680597"/>
            <a:ext cx="340162" cy="425291"/>
          </a:xfrm>
          <a:prstGeom prst="rect">
            <a:avLst/>
          </a:prstGeom>
        </p:spPr>
      </p:pic>
      <p:sp>
        <p:nvSpPr>
          <p:cNvPr id="14" name="Text 8"/>
          <p:cNvSpPr/>
          <p:nvPr/>
        </p:nvSpPr>
        <p:spPr>
          <a:xfrm>
            <a:off x="1530906" y="6715958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Resource Recovery</a:t>
            </a:r>
            <a:endParaRPr lang="en-US" sz="2200" dirty="0"/>
          </a:p>
        </p:txBody>
      </p:sp>
      <p:sp>
        <p:nvSpPr>
          <p:cNvPr id="15" name="Text 9"/>
          <p:cNvSpPr/>
          <p:nvPr/>
        </p:nvSpPr>
        <p:spPr>
          <a:xfrm>
            <a:off x="1530906" y="7206377"/>
            <a:ext cx="5642610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Foundation for recycling</a:t>
            </a:r>
            <a:endParaRPr lang="en-US" sz="1750" dirty="0"/>
          </a:p>
        </p:txBody>
      </p:sp>
      <p:sp>
        <p:nvSpPr>
          <p:cNvPr id="16" name="Shape 10"/>
          <p:cNvSpPr/>
          <p:nvPr/>
        </p:nvSpPr>
        <p:spPr>
          <a:xfrm>
            <a:off x="7457003" y="6638092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F7EDD4"/>
          </a:solidFill>
          <a:ln w="7620">
            <a:solidFill>
              <a:srgbClr val="DDD3B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17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42074" y="6680597"/>
            <a:ext cx="340162" cy="425291"/>
          </a:xfrm>
          <a:prstGeom prst="rect">
            <a:avLst/>
          </a:prstGeom>
        </p:spPr>
      </p:pic>
      <p:sp>
        <p:nvSpPr>
          <p:cNvPr id="18" name="Text 11"/>
          <p:cNvSpPr/>
          <p:nvPr/>
        </p:nvSpPr>
        <p:spPr>
          <a:xfrm>
            <a:off x="8194119" y="6715958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Cost Factor</a:t>
            </a:r>
            <a:endParaRPr lang="en-US" sz="2200" dirty="0"/>
          </a:p>
        </p:txBody>
      </p:sp>
      <p:sp>
        <p:nvSpPr>
          <p:cNvPr id="19" name="Text 12"/>
          <p:cNvSpPr/>
          <p:nvPr/>
        </p:nvSpPr>
        <p:spPr>
          <a:xfrm>
            <a:off x="8194119" y="7206377"/>
            <a:ext cx="5642610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50-90% of total waste management costs</a:t>
            </a:r>
            <a:endParaRPr lang="en-US" sz="175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2154436"/>
            <a:ext cx="1219450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5C4E3D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How is Waste Collected? System Overview</a:t>
            </a:r>
            <a:endParaRPr lang="en-US" sz="4450" dirty="0"/>
          </a:p>
        </p:txBody>
      </p:sp>
      <p:sp>
        <p:nvSpPr>
          <p:cNvPr id="3" name="Text 1"/>
          <p:cNvSpPr/>
          <p:nvPr/>
        </p:nvSpPr>
        <p:spPr>
          <a:xfrm>
            <a:off x="793790" y="3430191"/>
            <a:ext cx="2893219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5C4E3D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Curbside Collection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793790" y="4011335"/>
            <a:ext cx="3978116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Containers placed at curb by residents</a:t>
            </a:r>
            <a:endParaRPr lang="en-US" sz="1750" dirty="0"/>
          </a:p>
        </p:txBody>
      </p:sp>
      <p:sp>
        <p:nvSpPr>
          <p:cNvPr id="5" name="Text 3"/>
          <p:cNvSpPr/>
          <p:nvPr/>
        </p:nvSpPr>
        <p:spPr>
          <a:xfrm>
            <a:off x="793790" y="4941213"/>
            <a:ext cx="3978116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Collected by municipal/private trucks</a:t>
            </a:r>
            <a:endParaRPr lang="en-US" sz="1750" dirty="0"/>
          </a:p>
        </p:txBody>
      </p:sp>
      <p:sp>
        <p:nvSpPr>
          <p:cNvPr id="6" name="Text 4"/>
          <p:cNvSpPr/>
          <p:nvPr/>
        </p:nvSpPr>
        <p:spPr>
          <a:xfrm>
            <a:off x="793790" y="5508188"/>
            <a:ext cx="3978116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Common in urban areas</a:t>
            </a:r>
            <a:endParaRPr lang="en-US" sz="1750" dirty="0"/>
          </a:p>
        </p:txBody>
      </p:sp>
      <p:sp>
        <p:nvSpPr>
          <p:cNvPr id="7" name="Text 5"/>
          <p:cNvSpPr/>
          <p:nvPr/>
        </p:nvSpPr>
        <p:spPr>
          <a:xfrm>
            <a:off x="5332928" y="3430191"/>
            <a:ext cx="3511868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5C4E3D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Communal Bin Systems</a:t>
            </a:r>
            <a:endParaRPr lang="en-US" sz="2200" dirty="0"/>
          </a:p>
        </p:txBody>
      </p:sp>
      <p:sp>
        <p:nvSpPr>
          <p:cNvPr id="8" name="Text 6"/>
          <p:cNvSpPr/>
          <p:nvPr/>
        </p:nvSpPr>
        <p:spPr>
          <a:xfrm>
            <a:off x="5332928" y="4011335"/>
            <a:ext cx="3978116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Larger shared containers at central points</a:t>
            </a:r>
            <a:endParaRPr lang="en-US" sz="1750" dirty="0"/>
          </a:p>
        </p:txBody>
      </p:sp>
      <p:sp>
        <p:nvSpPr>
          <p:cNvPr id="9" name="Text 7"/>
          <p:cNvSpPr/>
          <p:nvPr/>
        </p:nvSpPr>
        <p:spPr>
          <a:xfrm>
            <a:off x="5332928" y="4941213"/>
            <a:ext cx="3978116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Users bring waste to these bins</a:t>
            </a:r>
            <a:endParaRPr lang="en-US" sz="1750" dirty="0"/>
          </a:p>
        </p:txBody>
      </p:sp>
      <p:sp>
        <p:nvSpPr>
          <p:cNvPr id="10" name="Text 8"/>
          <p:cNvSpPr/>
          <p:nvPr/>
        </p:nvSpPr>
        <p:spPr>
          <a:xfrm>
            <a:off x="5332928" y="5508188"/>
            <a:ext cx="3978116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Efficient for apartments/dense areas</a:t>
            </a:r>
            <a:endParaRPr lang="en-US" sz="1750" dirty="0"/>
          </a:p>
        </p:txBody>
      </p:sp>
      <p:sp>
        <p:nvSpPr>
          <p:cNvPr id="11" name="Text 9"/>
          <p:cNvSpPr/>
          <p:nvPr/>
        </p:nvSpPr>
        <p:spPr>
          <a:xfrm>
            <a:off x="9872067" y="3430191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5C4E3D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Bring Systems</a:t>
            </a:r>
            <a:endParaRPr lang="en-US" sz="2200" dirty="0"/>
          </a:p>
        </p:txBody>
      </p:sp>
      <p:sp>
        <p:nvSpPr>
          <p:cNvPr id="12" name="Text 10"/>
          <p:cNvSpPr/>
          <p:nvPr/>
        </p:nvSpPr>
        <p:spPr>
          <a:xfrm>
            <a:off x="9872067" y="4011335"/>
            <a:ext cx="3978116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Citizens transport waste to designated locations</a:t>
            </a:r>
            <a:endParaRPr lang="en-US" sz="1750" dirty="0"/>
          </a:p>
        </p:txBody>
      </p:sp>
      <p:sp>
        <p:nvSpPr>
          <p:cNvPr id="13" name="Text 11"/>
          <p:cNvSpPr/>
          <p:nvPr/>
        </p:nvSpPr>
        <p:spPr>
          <a:xfrm>
            <a:off x="9872067" y="4941213"/>
            <a:ext cx="3978116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Recycling centers, civic amenity sites</a:t>
            </a:r>
            <a:endParaRPr lang="en-US" sz="1750" dirty="0"/>
          </a:p>
        </p:txBody>
      </p:sp>
      <p:sp>
        <p:nvSpPr>
          <p:cNvPr id="14" name="Text 12"/>
          <p:cNvSpPr/>
          <p:nvPr/>
        </p:nvSpPr>
        <p:spPr>
          <a:xfrm>
            <a:off x="9872067" y="5508188"/>
            <a:ext cx="3978116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Important for bulky waste</a:t>
            </a:r>
            <a:endParaRPr lang="en-US" sz="175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251109"/>
            <a:ext cx="11324868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5C4E3D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Key to 3R: Separate Collection Systems</a:t>
            </a:r>
            <a:endParaRPr lang="en-US" sz="4450" dirty="0"/>
          </a:p>
        </p:txBody>
      </p:sp>
      <p:sp>
        <p:nvSpPr>
          <p:cNvPr id="3" name="Text 1"/>
          <p:cNvSpPr/>
          <p:nvPr/>
        </p:nvSpPr>
        <p:spPr>
          <a:xfrm>
            <a:off x="2197418" y="3042999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750"/>
              </a:lnSpc>
              <a:buNone/>
            </a:pPr>
            <a:r>
              <a:rPr lang="en-US" sz="220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Paper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793790" y="3533418"/>
            <a:ext cx="4238863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850"/>
              </a:lnSpc>
              <a:buNone/>
            </a:pPr>
            <a:r>
              <a:rPr lang="en-US" sz="17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Newspapers, cardboard, packaging</a:t>
            </a:r>
            <a:endParaRPr lang="en-US" sz="1750" dirty="0"/>
          </a:p>
        </p:txBody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2653" y="2413516"/>
            <a:ext cx="4564975" cy="4564975"/>
          </a:xfrm>
          <a:prstGeom prst="rect">
            <a:avLst/>
          </a:prstGeom>
        </p:spPr>
      </p:pic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04585" y="3805714"/>
            <a:ext cx="318968" cy="398621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9597628" y="2634258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Glass</a:t>
            </a:r>
            <a:endParaRPr lang="en-US" sz="2200" dirty="0"/>
          </a:p>
        </p:txBody>
      </p:sp>
      <p:sp>
        <p:nvSpPr>
          <p:cNvPr id="8" name="Text 4"/>
          <p:cNvSpPr/>
          <p:nvPr/>
        </p:nvSpPr>
        <p:spPr>
          <a:xfrm>
            <a:off x="9597628" y="3124676"/>
            <a:ext cx="4238982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Bottles and jars</a:t>
            </a:r>
            <a:endParaRPr lang="en-US" sz="1750" dirty="0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32653" y="2413516"/>
            <a:ext cx="4564975" cy="4564975"/>
          </a:xfrm>
          <a:prstGeom prst="rect">
            <a:avLst/>
          </a:prstGeom>
        </p:spPr>
      </p:pic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18797" y="3378637"/>
            <a:ext cx="318968" cy="398621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10051256" y="4269224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Plastics</a:t>
            </a:r>
            <a:endParaRPr lang="en-US" sz="2200" dirty="0"/>
          </a:p>
        </p:txBody>
      </p:sp>
      <p:sp>
        <p:nvSpPr>
          <p:cNvPr id="12" name="Text 6"/>
          <p:cNvSpPr/>
          <p:nvPr/>
        </p:nvSpPr>
        <p:spPr>
          <a:xfrm>
            <a:off x="10051256" y="4759643"/>
            <a:ext cx="3785354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Containers, packaging</a:t>
            </a:r>
            <a:endParaRPr lang="en-US" sz="1750" dirty="0"/>
          </a:p>
        </p:txBody>
      </p:sp>
      <p:pic>
        <p:nvPicPr>
          <p:cNvPr id="13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32653" y="2413516"/>
            <a:ext cx="4564975" cy="4564975"/>
          </a:xfrm>
          <a:prstGeom prst="rect">
            <a:avLst/>
          </a:prstGeom>
        </p:spPr>
      </p:pic>
      <p:pic>
        <p:nvPicPr>
          <p:cNvPr id="14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331041" y="4496633"/>
            <a:ext cx="318968" cy="398621"/>
          </a:xfrm>
          <a:prstGeom prst="rect">
            <a:avLst/>
          </a:prstGeom>
        </p:spPr>
      </p:pic>
      <p:sp>
        <p:nvSpPr>
          <p:cNvPr id="15" name="Text 7"/>
          <p:cNvSpPr/>
          <p:nvPr/>
        </p:nvSpPr>
        <p:spPr>
          <a:xfrm>
            <a:off x="9597628" y="5904309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Bio-waste</a:t>
            </a:r>
            <a:endParaRPr lang="en-US" sz="2200" dirty="0"/>
          </a:p>
        </p:txBody>
      </p:sp>
      <p:sp>
        <p:nvSpPr>
          <p:cNvPr id="16" name="Text 8"/>
          <p:cNvSpPr/>
          <p:nvPr/>
        </p:nvSpPr>
        <p:spPr>
          <a:xfrm>
            <a:off x="9597628" y="6394728"/>
            <a:ext cx="4238982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Food scraps, yard waste</a:t>
            </a:r>
            <a:endParaRPr lang="en-US" sz="1750" dirty="0"/>
          </a:p>
        </p:txBody>
      </p:sp>
      <p:pic>
        <p:nvPicPr>
          <p:cNvPr id="17" name="Image 6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032653" y="2413516"/>
            <a:ext cx="4564975" cy="4564975"/>
          </a:xfrm>
          <a:prstGeom prst="rect">
            <a:avLst/>
          </a:prstGeom>
        </p:spPr>
      </p:pic>
      <p:pic>
        <p:nvPicPr>
          <p:cNvPr id="18" name="Image 7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518797" y="5614630"/>
            <a:ext cx="318968" cy="398621"/>
          </a:xfrm>
          <a:prstGeom prst="rect">
            <a:avLst/>
          </a:prstGeom>
        </p:spPr>
      </p:pic>
      <p:sp>
        <p:nvSpPr>
          <p:cNvPr id="19" name="Text 9"/>
          <p:cNvSpPr/>
          <p:nvPr/>
        </p:nvSpPr>
        <p:spPr>
          <a:xfrm>
            <a:off x="2197418" y="5495568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750"/>
              </a:lnSpc>
              <a:buNone/>
            </a:pPr>
            <a:r>
              <a:rPr lang="en-US" sz="220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Residual</a:t>
            </a:r>
            <a:endParaRPr lang="en-US" sz="2200" dirty="0"/>
          </a:p>
        </p:txBody>
      </p:sp>
      <p:sp>
        <p:nvSpPr>
          <p:cNvPr id="20" name="Text 10"/>
          <p:cNvSpPr/>
          <p:nvPr/>
        </p:nvSpPr>
        <p:spPr>
          <a:xfrm>
            <a:off x="793790" y="5985986"/>
            <a:ext cx="4238863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850"/>
              </a:lnSpc>
              <a:buNone/>
            </a:pPr>
            <a:r>
              <a:rPr lang="en-US" sz="17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Non-recyclable items</a:t>
            </a:r>
            <a:endParaRPr lang="en-US" sz="1750" dirty="0"/>
          </a:p>
        </p:txBody>
      </p:sp>
      <p:pic>
        <p:nvPicPr>
          <p:cNvPr id="21" name="Image 8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032653" y="2413516"/>
            <a:ext cx="4564975" cy="4564975"/>
          </a:xfrm>
          <a:prstGeom prst="rect">
            <a:avLst/>
          </a:prstGeom>
        </p:spPr>
      </p:pic>
      <p:pic>
        <p:nvPicPr>
          <p:cNvPr id="22" name="Image 9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204585" y="5187553"/>
            <a:ext cx="318968" cy="398621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947505"/>
            <a:ext cx="13042821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5C4E3D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Different Settings, Different Approaches: Urban vs. Rural</a:t>
            </a:r>
            <a:endParaRPr lang="en-US" sz="4450" dirty="0"/>
          </a:p>
        </p:txBody>
      </p:sp>
      <p:sp>
        <p:nvSpPr>
          <p:cNvPr id="3" name="Text 1"/>
          <p:cNvSpPr/>
          <p:nvPr/>
        </p:nvSpPr>
        <p:spPr>
          <a:xfrm>
            <a:off x="793790" y="3932039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5C4E3D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Urban Areas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793790" y="4513183"/>
            <a:ext cx="62447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Higher population density</a:t>
            </a:r>
            <a:endParaRPr lang="en-US" sz="1750" dirty="0"/>
          </a:p>
        </p:txBody>
      </p:sp>
      <p:sp>
        <p:nvSpPr>
          <p:cNvPr id="5" name="Text 3"/>
          <p:cNvSpPr/>
          <p:nvPr/>
        </p:nvSpPr>
        <p:spPr>
          <a:xfrm>
            <a:off x="793790" y="4955381"/>
            <a:ext cx="62447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Established infrastructure</a:t>
            </a:r>
            <a:endParaRPr lang="en-US" sz="1750" dirty="0"/>
          </a:p>
        </p:txBody>
      </p:sp>
      <p:sp>
        <p:nvSpPr>
          <p:cNvPr id="6" name="Text 4"/>
          <p:cNvSpPr/>
          <p:nvPr/>
        </p:nvSpPr>
        <p:spPr>
          <a:xfrm>
            <a:off x="793790" y="5397579"/>
            <a:ext cx="62447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Traffic congestion challenges</a:t>
            </a:r>
            <a:endParaRPr lang="en-US" sz="1750" dirty="0"/>
          </a:p>
        </p:txBody>
      </p:sp>
      <p:sp>
        <p:nvSpPr>
          <p:cNvPr id="7" name="Text 5"/>
          <p:cNvSpPr/>
          <p:nvPr/>
        </p:nvSpPr>
        <p:spPr>
          <a:xfrm>
            <a:off x="793790" y="5839778"/>
            <a:ext cx="62447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Diverse commercial waste</a:t>
            </a:r>
            <a:endParaRPr lang="en-US" sz="1750" dirty="0"/>
          </a:p>
        </p:txBody>
      </p:sp>
      <p:sp>
        <p:nvSpPr>
          <p:cNvPr id="8" name="Text 6"/>
          <p:cNvSpPr/>
          <p:nvPr/>
        </p:nvSpPr>
        <p:spPr>
          <a:xfrm>
            <a:off x="7599521" y="3932039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5C4E3D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Rural Areas</a:t>
            </a:r>
            <a:endParaRPr lang="en-US" sz="2200" dirty="0"/>
          </a:p>
        </p:txBody>
      </p:sp>
      <p:sp>
        <p:nvSpPr>
          <p:cNvPr id="9" name="Text 7"/>
          <p:cNvSpPr/>
          <p:nvPr/>
        </p:nvSpPr>
        <p:spPr>
          <a:xfrm>
            <a:off x="7599521" y="4513183"/>
            <a:ext cx="62447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Dispersed households</a:t>
            </a:r>
            <a:endParaRPr lang="en-US" sz="1750" dirty="0"/>
          </a:p>
        </p:txBody>
      </p:sp>
      <p:sp>
        <p:nvSpPr>
          <p:cNvPr id="10" name="Text 8"/>
          <p:cNvSpPr/>
          <p:nvPr/>
        </p:nvSpPr>
        <p:spPr>
          <a:xfrm>
            <a:off x="7599521" y="4955381"/>
            <a:ext cx="62447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Higher cost per household</a:t>
            </a:r>
            <a:endParaRPr lang="en-US" sz="1750" dirty="0"/>
          </a:p>
        </p:txBody>
      </p:sp>
      <p:sp>
        <p:nvSpPr>
          <p:cNvPr id="11" name="Text 9"/>
          <p:cNvSpPr/>
          <p:nvPr/>
        </p:nvSpPr>
        <p:spPr>
          <a:xfrm>
            <a:off x="7599521" y="5397579"/>
            <a:ext cx="62447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Lower collection coverage</a:t>
            </a:r>
            <a:endParaRPr lang="en-US" sz="1750" dirty="0"/>
          </a:p>
        </p:txBody>
      </p:sp>
      <p:sp>
        <p:nvSpPr>
          <p:cNvPr id="12" name="Text 10"/>
          <p:cNvSpPr/>
          <p:nvPr/>
        </p:nvSpPr>
        <p:spPr>
          <a:xfrm>
            <a:off x="7599521" y="5839778"/>
            <a:ext cx="62447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Longer travel distances</a:t>
            </a:r>
            <a:endParaRPr lang="en-US" sz="175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2835235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3723203"/>
            <a:ext cx="116547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5C4E3D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Unseen Workforce: The Informal Sector</a:t>
            </a:r>
            <a:endParaRPr lang="en-US" sz="4450" dirty="0"/>
          </a:p>
        </p:txBody>
      </p:sp>
      <p:sp>
        <p:nvSpPr>
          <p:cNvPr id="4" name="Shape 1"/>
          <p:cNvSpPr/>
          <p:nvPr/>
        </p:nvSpPr>
        <p:spPr>
          <a:xfrm>
            <a:off x="793790" y="4772144"/>
            <a:ext cx="4196358" cy="2569488"/>
          </a:xfrm>
          <a:prstGeom prst="roundRect">
            <a:avLst>
              <a:gd name="adj" fmla="val 3708"/>
            </a:avLst>
          </a:prstGeom>
          <a:solidFill>
            <a:srgbClr val="F7EDD4"/>
          </a:solidFill>
          <a:ln w="7620">
            <a:solidFill>
              <a:srgbClr val="DDD3B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" name="Text 2"/>
          <p:cNvSpPr/>
          <p:nvPr/>
        </p:nvSpPr>
        <p:spPr>
          <a:xfrm>
            <a:off x="1028224" y="5006578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Contributions</a:t>
            </a:r>
            <a:endParaRPr lang="en-US" sz="2200" dirty="0"/>
          </a:p>
        </p:txBody>
      </p:sp>
      <p:sp>
        <p:nvSpPr>
          <p:cNvPr id="6" name="Text 3"/>
          <p:cNvSpPr/>
          <p:nvPr/>
        </p:nvSpPr>
        <p:spPr>
          <a:xfrm>
            <a:off x="1028224" y="5496997"/>
            <a:ext cx="3727490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Divert recyclables from landfills</a:t>
            </a:r>
            <a:endParaRPr lang="en-US" sz="1750" dirty="0"/>
          </a:p>
        </p:txBody>
      </p:sp>
      <p:sp>
        <p:nvSpPr>
          <p:cNvPr id="7" name="Text 4"/>
          <p:cNvSpPr/>
          <p:nvPr/>
        </p:nvSpPr>
        <p:spPr>
          <a:xfrm>
            <a:off x="1028224" y="5939195"/>
            <a:ext cx="3727490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Reduce burden on formal systems</a:t>
            </a:r>
            <a:endParaRPr lang="en-US" sz="1750" dirty="0"/>
          </a:p>
        </p:txBody>
      </p:sp>
      <p:sp>
        <p:nvSpPr>
          <p:cNvPr id="8" name="Text 5"/>
          <p:cNvSpPr/>
          <p:nvPr/>
        </p:nvSpPr>
        <p:spPr>
          <a:xfrm>
            <a:off x="1028224" y="6744295"/>
            <a:ext cx="3727490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Provide livelihoods</a:t>
            </a:r>
            <a:endParaRPr lang="en-US" sz="1750" dirty="0"/>
          </a:p>
        </p:txBody>
      </p:sp>
      <p:sp>
        <p:nvSpPr>
          <p:cNvPr id="9" name="Shape 6"/>
          <p:cNvSpPr/>
          <p:nvPr/>
        </p:nvSpPr>
        <p:spPr>
          <a:xfrm>
            <a:off x="5216962" y="4772144"/>
            <a:ext cx="4196358" cy="2569488"/>
          </a:xfrm>
          <a:prstGeom prst="roundRect">
            <a:avLst>
              <a:gd name="adj" fmla="val 3708"/>
            </a:avLst>
          </a:prstGeom>
          <a:solidFill>
            <a:srgbClr val="F7EDD4"/>
          </a:solidFill>
          <a:ln w="7620">
            <a:solidFill>
              <a:srgbClr val="DDD3B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0" name="Text 7"/>
          <p:cNvSpPr/>
          <p:nvPr/>
        </p:nvSpPr>
        <p:spPr>
          <a:xfrm>
            <a:off x="5451396" y="5006578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Challenges</a:t>
            </a:r>
            <a:endParaRPr lang="en-US" sz="2200" dirty="0"/>
          </a:p>
        </p:txBody>
      </p:sp>
      <p:sp>
        <p:nvSpPr>
          <p:cNvPr id="11" name="Text 8"/>
          <p:cNvSpPr/>
          <p:nvPr/>
        </p:nvSpPr>
        <p:spPr>
          <a:xfrm>
            <a:off x="5451396" y="5496997"/>
            <a:ext cx="3727490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Poor working conditions</a:t>
            </a:r>
            <a:endParaRPr lang="en-US" sz="1750" dirty="0"/>
          </a:p>
        </p:txBody>
      </p:sp>
      <p:sp>
        <p:nvSpPr>
          <p:cNvPr id="12" name="Text 9"/>
          <p:cNvSpPr/>
          <p:nvPr/>
        </p:nvSpPr>
        <p:spPr>
          <a:xfrm>
            <a:off x="5451396" y="5939195"/>
            <a:ext cx="3727490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Health and safety risks</a:t>
            </a:r>
            <a:endParaRPr lang="en-US" sz="1750" dirty="0"/>
          </a:p>
        </p:txBody>
      </p:sp>
      <p:sp>
        <p:nvSpPr>
          <p:cNvPr id="13" name="Text 10"/>
          <p:cNvSpPr/>
          <p:nvPr/>
        </p:nvSpPr>
        <p:spPr>
          <a:xfrm>
            <a:off x="5451396" y="6381393"/>
            <a:ext cx="3727490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Social stigma</a:t>
            </a:r>
            <a:endParaRPr lang="en-US" sz="1750" dirty="0"/>
          </a:p>
        </p:txBody>
      </p:sp>
      <p:sp>
        <p:nvSpPr>
          <p:cNvPr id="14" name="Shape 11"/>
          <p:cNvSpPr/>
          <p:nvPr/>
        </p:nvSpPr>
        <p:spPr>
          <a:xfrm>
            <a:off x="9640133" y="4772144"/>
            <a:ext cx="4196358" cy="2569488"/>
          </a:xfrm>
          <a:prstGeom prst="roundRect">
            <a:avLst>
              <a:gd name="adj" fmla="val 3708"/>
            </a:avLst>
          </a:prstGeom>
          <a:solidFill>
            <a:srgbClr val="F7EDD4"/>
          </a:solidFill>
          <a:ln w="7620">
            <a:solidFill>
              <a:srgbClr val="DDD3B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5" name="Text 12"/>
          <p:cNvSpPr/>
          <p:nvPr/>
        </p:nvSpPr>
        <p:spPr>
          <a:xfrm>
            <a:off x="9874568" y="5006578"/>
            <a:ext cx="2998946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Integration Potential</a:t>
            </a:r>
            <a:endParaRPr lang="en-US" sz="2200" dirty="0"/>
          </a:p>
        </p:txBody>
      </p:sp>
      <p:sp>
        <p:nvSpPr>
          <p:cNvPr id="16" name="Text 13"/>
          <p:cNvSpPr/>
          <p:nvPr/>
        </p:nvSpPr>
        <p:spPr>
          <a:xfrm>
            <a:off x="9874568" y="5496997"/>
            <a:ext cx="3727490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Cooperatives formation</a:t>
            </a:r>
            <a:endParaRPr lang="en-US" sz="1750" dirty="0"/>
          </a:p>
        </p:txBody>
      </p:sp>
      <p:sp>
        <p:nvSpPr>
          <p:cNvPr id="17" name="Text 14"/>
          <p:cNvSpPr/>
          <p:nvPr/>
        </p:nvSpPr>
        <p:spPr>
          <a:xfrm>
            <a:off x="9874568" y="5939195"/>
            <a:ext cx="3727490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Improved working conditions</a:t>
            </a:r>
            <a:endParaRPr lang="en-US" sz="1750" dirty="0"/>
          </a:p>
        </p:txBody>
      </p:sp>
      <p:sp>
        <p:nvSpPr>
          <p:cNvPr id="18" name="Text 15"/>
          <p:cNvSpPr/>
          <p:nvPr/>
        </p:nvSpPr>
        <p:spPr>
          <a:xfrm>
            <a:off x="9874568" y="6381393"/>
            <a:ext cx="3727490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Enhanced recycling rates</a:t>
            </a:r>
            <a:endParaRPr lang="en-US" sz="175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1552</Words>
  <Application>Microsoft Office PowerPoint</Application>
  <PresentationFormat>Custom</PresentationFormat>
  <Paragraphs>434</Paragraphs>
  <Slides>46</Slides>
  <Notes>46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51" baseType="lpstr">
      <vt:lpstr>DM Sans</vt:lpstr>
      <vt:lpstr>Libre Baskerville</vt:lpstr>
      <vt:lpstr>Times New Roman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Tamari Mumladze</cp:lastModifiedBy>
  <cp:revision>2</cp:revision>
  <dcterms:created xsi:type="dcterms:W3CDTF">2025-06-02T16:36:54Z</dcterms:created>
  <dcterms:modified xsi:type="dcterms:W3CDTF">2025-06-02T17:02:08Z</dcterms:modified>
</cp:coreProperties>
</file>