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</p:sldIdLst>
  <p:sldSz cx="14630400" cy="8229600"/>
  <p:notesSz cx="8229600" cy="14630400"/>
  <p:embeddedFontLst>
    <p:embeddedFont>
      <p:font typeface="Corben" panose="020B0604020202020204" charset="0"/>
      <p:regular r:id="rId60"/>
    </p:embeddedFont>
    <p:embeddedFont>
      <p:font typeface="Nobile" panose="020B0604020202020204" charset="0"/>
      <p:regular r:id="rId6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3" d="100"/>
          <a:sy n="53" d="100"/>
        </p:scale>
        <p:origin x="7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768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83.png"/><Relationship Id="rId5" Type="http://schemas.openxmlformats.org/officeDocument/2006/relationships/image" Target="../media/image35.png"/><Relationship Id="rId10" Type="http://schemas.openxmlformats.org/officeDocument/2006/relationships/image" Target="../media/image85.png"/><Relationship Id="rId4" Type="http://schemas.openxmlformats.org/officeDocument/2006/relationships/image" Target="../media/image82.png"/><Relationship Id="rId9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3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7.png"/><Relationship Id="rId5" Type="http://schemas.openxmlformats.org/officeDocument/2006/relationships/image" Target="../media/image35.png"/><Relationship Id="rId4" Type="http://schemas.openxmlformats.org/officeDocument/2006/relationships/image" Target="../media/image130.png"/><Relationship Id="rId9" Type="http://schemas.openxmlformats.org/officeDocument/2006/relationships/image" Target="../media/image13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5.png"/><Relationship Id="rId7" Type="http://schemas.openxmlformats.org/officeDocument/2006/relationships/image" Target="../media/image15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59.png"/><Relationship Id="rId5" Type="http://schemas.openxmlformats.org/officeDocument/2006/relationships/image" Target="../media/image57.png"/><Relationship Id="rId4" Type="http://schemas.openxmlformats.org/officeDocument/2006/relationships/image" Target="../media/image155.png"/><Relationship Id="rId9" Type="http://schemas.openxmlformats.org/officeDocument/2006/relationships/image" Target="../media/image15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875" y="563166"/>
            <a:ext cx="8986718" cy="1971437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875" y="2282971"/>
            <a:ext cx="12731472" cy="1757124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374" y="4518541"/>
            <a:ext cx="3746183" cy="2927152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4970264" y="7036118"/>
            <a:ext cx="8950762" cy="4095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000" b="1" dirty="0">
                <a:solidFill>
                  <a:srgbClr val="1F713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Dr. Tamari Mumladze</a:t>
            </a: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993916-E7F2-516D-7328-22EA803C923D}"/>
              </a:ext>
            </a:extLst>
          </p:cNvPr>
          <p:cNvSpPr txBox="1"/>
          <p:nvPr/>
        </p:nvSpPr>
        <p:spPr>
          <a:xfrm>
            <a:off x="4970264" y="4937942"/>
            <a:ext cx="88311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3600" b="1" i="1" dirty="0">
                <a:solidFill>
                  <a:srgbClr val="1F7135"/>
                </a:solidFill>
                <a:latin typeface="Times New Roman" panose="02020603050405020304" pitchFamily="18" charset="0"/>
                <a:ea typeface="Nobile" pitchFamily="34" charset="-122"/>
                <a:cs typeface="Times New Roman" panose="02020603050405020304" pitchFamily="18" charset="0"/>
              </a:rPr>
              <a:t>Module 3: </a:t>
            </a:r>
            <a:r>
              <a:rPr lang="en-US" sz="3600" dirty="0">
                <a:solidFill>
                  <a:srgbClr val="404155"/>
                </a:solidFill>
                <a:latin typeface="Times New Roman" panose="02020603050405020304" pitchFamily="18" charset="0"/>
                <a:ea typeface="Nobile" pitchFamily="34" charset="-122"/>
                <a:cs typeface="Times New Roman" panose="02020603050405020304" pitchFamily="18" charset="0"/>
              </a:rPr>
              <a:t>Legal and  Policy Frameworks </a:t>
            </a:r>
            <a:r>
              <a:rPr lang="en-US" sz="3600">
                <a:solidFill>
                  <a:srgbClr val="404155"/>
                </a:solidFill>
                <a:latin typeface="Times New Roman" panose="02020603050405020304" pitchFamily="18" charset="0"/>
                <a:ea typeface="Nobile" pitchFamily="34" charset="-122"/>
                <a:cs typeface="Times New Roman" panose="02020603050405020304" pitchFamily="18" charset="0"/>
              </a:rPr>
              <a:t>for Waste Management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68191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Addressing Specific Streams &amp; Broader Goals</a:t>
            </a:r>
            <a:endParaRPr lang="en-US" sz="40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385893"/>
            <a:ext cx="510302" cy="51030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508165" y="2471380"/>
            <a:ext cx="1634252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WEEE Directive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1508165" y="3231475"/>
            <a:ext cx="1634252" cy="13068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Separate collection and treatment of electronic waste</a:t>
            </a:r>
            <a:endParaRPr lang="en-US" sz="16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7568" y="2385893"/>
            <a:ext cx="510302" cy="51030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111943" y="2471380"/>
            <a:ext cx="1634371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Batteries Directive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4111943" y="3231475"/>
            <a:ext cx="1634371" cy="16335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Collection, recycling, and hazardous substance restrictions</a:t>
            </a:r>
            <a:endParaRPr lang="en-US" sz="16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1464" y="2385893"/>
            <a:ext cx="510302" cy="51030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715839" y="2471380"/>
            <a:ext cx="1634371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Waste Shipments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6715839" y="3231475"/>
            <a:ext cx="1634371" cy="13068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Controls transboundary movement of waste</a:t>
            </a:r>
            <a:endParaRPr lang="en-US" sz="16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5308997"/>
            <a:ext cx="510302" cy="510302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508165" y="5394484"/>
            <a:ext cx="1634252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Circular Economy</a:t>
            </a:r>
            <a:endParaRPr lang="en-US" sz="2000" dirty="0"/>
          </a:p>
        </p:txBody>
      </p:sp>
      <p:sp>
        <p:nvSpPr>
          <p:cNvPr id="15" name="Text 8"/>
          <p:cNvSpPr/>
          <p:nvPr/>
        </p:nvSpPr>
        <p:spPr>
          <a:xfrm>
            <a:off x="1508165" y="6154579"/>
            <a:ext cx="1634252" cy="13068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Broader strategy for product lifecycle sustainability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98640"/>
            <a:ext cx="1247715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Rules in Our Region: Thoughts &amp; Questions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661047"/>
            <a:ext cx="4158615" cy="25702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51473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Impact Assessment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6005155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What is the most significant impact of EU waste legislation on your country?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661047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5514737"/>
            <a:ext cx="365498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Implementation Challenges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6005155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Which EU target or principle is most challenging to implement locally?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661047"/>
            <a:ext cx="4158615" cy="25702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551473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Regional Perspective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6005155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How do these challenges differ across the Black Sea Basin?</a:t>
            </a:r>
            <a:endParaRPr lang="en-US" sz="17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227427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Coffee Break!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276368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Let's take a 15-minute break before we continue with the national frameworks section of our module.</a:t>
            </a:r>
            <a:endParaRPr lang="en-US" sz="17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102044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From EU Principles to National Action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30429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Framework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533418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Common direction and benchmarks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17658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0429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National Laws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533418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Country-specific legislation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2604" y="3565088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4955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Institutional Roles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5985986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Responsibilities at different levels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103" y="5790962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4955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Cooperation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5985986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Transnational learning and sharing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8230" y="5402461"/>
            <a:ext cx="339328" cy="4242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94015"/>
            <a:ext cx="7556421" cy="1346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Setting the Scene: Waste Management in Turkey</a:t>
            </a:r>
            <a:endParaRPr lang="en-US" sz="42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363986"/>
            <a:ext cx="1077397" cy="12929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80722" y="2579370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Legislative Driver</a:t>
            </a:r>
            <a:endParaRPr lang="en-US" sz="2100" dirty="0"/>
          </a:p>
        </p:txBody>
      </p:sp>
      <p:sp>
        <p:nvSpPr>
          <p:cNvPr id="6" name="Text 2"/>
          <p:cNvSpPr/>
          <p:nvPr/>
        </p:nvSpPr>
        <p:spPr>
          <a:xfrm>
            <a:off x="7680722" y="3045143"/>
            <a:ext cx="6155888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Environmental Law No. 2872</a:t>
            </a:r>
            <a:endParaRPr lang="en-US" sz="16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3656886"/>
            <a:ext cx="1077397" cy="12929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80722" y="3872270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Key Regulatory Body</a:t>
            </a:r>
            <a:endParaRPr lang="en-US" sz="2100" dirty="0"/>
          </a:p>
        </p:txBody>
      </p:sp>
      <p:sp>
        <p:nvSpPr>
          <p:cNvPr id="9" name="Text 4"/>
          <p:cNvSpPr/>
          <p:nvPr/>
        </p:nvSpPr>
        <p:spPr>
          <a:xfrm>
            <a:off x="7680722" y="4338042"/>
            <a:ext cx="6155888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Ministry of Environment, Urbanization and Climate Change</a:t>
            </a:r>
            <a:endParaRPr lang="en-US" sz="16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4949785"/>
            <a:ext cx="1077397" cy="12929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80722" y="5165169"/>
            <a:ext cx="33818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Municipal Responsibilities</a:t>
            </a:r>
            <a:endParaRPr lang="en-US" sz="2100" dirty="0"/>
          </a:p>
        </p:txBody>
      </p:sp>
      <p:sp>
        <p:nvSpPr>
          <p:cNvPr id="12" name="Text 6"/>
          <p:cNvSpPr/>
          <p:nvPr/>
        </p:nvSpPr>
        <p:spPr>
          <a:xfrm>
            <a:off x="7680722" y="5630942"/>
            <a:ext cx="6155888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Collection, transportation, and proper disposal</a:t>
            </a:r>
            <a:endParaRPr lang="en-US" sz="16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0190" y="6242685"/>
            <a:ext cx="1077397" cy="129290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680722" y="6458069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Alignment</a:t>
            </a:r>
            <a:endParaRPr lang="en-US" sz="2100" dirty="0"/>
          </a:p>
        </p:txBody>
      </p:sp>
      <p:sp>
        <p:nvSpPr>
          <p:cNvPr id="15" name="Text 8"/>
          <p:cNvSpPr/>
          <p:nvPr/>
        </p:nvSpPr>
        <p:spPr>
          <a:xfrm>
            <a:off x="7680722" y="6923842"/>
            <a:ext cx="6155888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Progressive harmonization with EU directives</a:t>
            </a:r>
            <a:endParaRPr lang="en-US" sz="16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9306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Turkey's Rulebook: Key Laws &amp; Policies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535341" y="2450783"/>
            <a:ext cx="30480" cy="5085636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760012" y="2690693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0190" y="245078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365260" y="2493288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7669411" y="252864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2008/2015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669411" y="3019068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By-law on General Principles of Waste Management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760012" y="4075509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6280190" y="383559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365260" y="3878104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7669411" y="391346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2011/2021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7669411" y="4403884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By-law on Control of Packaging Waste</a:t>
            </a:r>
            <a:endParaRPr lang="en-US" sz="1750" dirty="0"/>
          </a:p>
        </p:txBody>
      </p:sp>
      <p:sp>
        <p:nvSpPr>
          <p:cNvPr id="15" name="Shape 12"/>
          <p:cNvSpPr/>
          <p:nvPr/>
        </p:nvSpPr>
        <p:spPr>
          <a:xfrm>
            <a:off x="6760012" y="5460325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6280190" y="522041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6365260" y="5262920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7669411" y="529828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2016-2023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7669411" y="5788700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National Waste Management and Action Plan</a:t>
            </a:r>
            <a:endParaRPr lang="en-US" sz="1750" dirty="0"/>
          </a:p>
        </p:txBody>
      </p:sp>
      <p:sp>
        <p:nvSpPr>
          <p:cNvPr id="20" name="Shape 17"/>
          <p:cNvSpPr/>
          <p:nvPr/>
        </p:nvSpPr>
        <p:spPr>
          <a:xfrm>
            <a:off x="6760012" y="6845141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6280190" y="660523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6365260" y="6647736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4</a:t>
            </a:r>
            <a:endParaRPr lang="en-US" sz="2650" dirty="0"/>
          </a:p>
        </p:txBody>
      </p:sp>
      <p:sp>
        <p:nvSpPr>
          <p:cNvPr id="23" name="Text 20"/>
          <p:cNvSpPr/>
          <p:nvPr/>
        </p:nvSpPr>
        <p:spPr>
          <a:xfrm>
            <a:off x="7669411" y="668309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2019</a:t>
            </a:r>
            <a:endParaRPr lang="en-US" sz="2200" dirty="0"/>
          </a:p>
        </p:txBody>
      </p:sp>
      <p:sp>
        <p:nvSpPr>
          <p:cNvPr id="24" name="Text 21"/>
          <p:cNvSpPr/>
          <p:nvPr/>
        </p:nvSpPr>
        <p:spPr>
          <a:xfrm>
            <a:off x="7669411" y="7173516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Zero Waste Regulation (Sıfır Atık)</a:t>
            </a:r>
            <a:endParaRPr lang="en-US" sz="17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91753"/>
            <a:ext cx="7556421" cy="1346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Spotlight on "Sıfır Atık" (Zero Waste)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6280190" y="2361724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1033" y="2402145"/>
            <a:ext cx="323136" cy="40397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980396" y="2435781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Infrastructure</a:t>
            </a:r>
            <a:endParaRPr lang="en-US" sz="2100" dirty="0"/>
          </a:p>
        </p:txBody>
      </p:sp>
      <p:sp>
        <p:nvSpPr>
          <p:cNvPr id="7" name="Text 3"/>
          <p:cNvSpPr/>
          <p:nvPr/>
        </p:nvSpPr>
        <p:spPr>
          <a:xfrm>
            <a:off x="6980396" y="2901553"/>
            <a:ext cx="6856214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Separate collection bins for paper, plastic, glass, metal, organic waste</a:t>
            </a:r>
            <a:endParaRPr lang="en-US" sz="1650" dirty="0"/>
          </a:p>
        </p:txBody>
      </p:sp>
      <p:sp>
        <p:nvSpPr>
          <p:cNvPr id="8" name="Shape 4"/>
          <p:cNvSpPr/>
          <p:nvPr/>
        </p:nvSpPr>
        <p:spPr>
          <a:xfrm>
            <a:off x="6280190" y="4022050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1033" y="4062472"/>
            <a:ext cx="323136" cy="40397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980396" y="4096107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Awareness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6980396" y="4561880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Extensive campaigns for different target groups</a:t>
            </a:r>
            <a:endParaRPr lang="en-US" sz="1650" dirty="0"/>
          </a:p>
        </p:txBody>
      </p:sp>
      <p:sp>
        <p:nvSpPr>
          <p:cNvPr id="12" name="Shape 7"/>
          <p:cNvSpPr/>
          <p:nvPr/>
        </p:nvSpPr>
        <p:spPr>
          <a:xfrm>
            <a:off x="6280190" y="5337572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1033" y="5377994"/>
            <a:ext cx="323136" cy="403979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980396" y="5411629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Goals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6980396" y="5877401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35% recycling by 2023, aiming for 60% by 2030</a:t>
            </a:r>
            <a:endParaRPr lang="en-US" sz="1650" dirty="0"/>
          </a:p>
        </p:txBody>
      </p:sp>
      <p:sp>
        <p:nvSpPr>
          <p:cNvPr id="16" name="Shape 10"/>
          <p:cNvSpPr/>
          <p:nvPr/>
        </p:nvSpPr>
        <p:spPr>
          <a:xfrm>
            <a:off x="6280190" y="6653093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1033" y="6693515"/>
            <a:ext cx="323136" cy="403979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980396" y="6727150"/>
            <a:ext cx="2894648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Economic Instruments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6980396" y="7192923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GEKAP (Recycling Contribution Fee)</a:t>
            </a:r>
            <a:endParaRPr lang="en-US" sz="16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08184"/>
            <a:ext cx="9289852" cy="531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Who Does What? Institutional Roles in Turkey</a:t>
            </a:r>
            <a:endParaRPr lang="en-US" sz="33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1579959"/>
            <a:ext cx="9782056" cy="5107424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1731883" y="6717863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08144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962864" y="6717863"/>
            <a:ext cx="665321" cy="170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Ministry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2780586" y="6717863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10278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3011567" y="6717863"/>
            <a:ext cx="1603534" cy="3400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Provincial Directorates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5005983" y="6717863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193ACB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5236964" y="6717863"/>
            <a:ext cx="1126569" cy="170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Municipalities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7339608" y="6717863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4665E9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7570589" y="6717863"/>
            <a:ext cx="433030" cy="170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PROs</a:t>
            </a:r>
            <a:endParaRPr lang="en-US" sz="1300" dirty="0"/>
          </a:p>
        </p:txBody>
      </p:sp>
      <p:sp>
        <p:nvSpPr>
          <p:cNvPr id="12" name="Shape 9"/>
          <p:cNvSpPr/>
          <p:nvPr/>
        </p:nvSpPr>
        <p:spPr>
          <a:xfrm>
            <a:off x="8741331" y="6717863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8A9DF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8972312" y="6717863"/>
            <a:ext cx="1154549" cy="170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Private Sector</a:t>
            </a:r>
            <a:endParaRPr lang="en-US" sz="1300" dirty="0"/>
          </a:p>
        </p:txBody>
      </p:sp>
      <p:sp>
        <p:nvSpPr>
          <p:cNvPr id="14" name="Text 11"/>
          <p:cNvSpPr/>
          <p:nvPr/>
        </p:nvSpPr>
        <p:spPr>
          <a:xfrm>
            <a:off x="793790" y="7249239"/>
            <a:ext cx="13042821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Municipalities bear the largest responsibility for waste management implementation in Turkey, while the Ministry sets policy direction and provides oversight.</a:t>
            </a:r>
            <a:endParaRPr lang="en-US" sz="13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47505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Turkey: Navigating Challenges, Seizing Opportunities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9320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Challenges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Consistent implementation nationwide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Infrastructure investment needs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Improving source separation rates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Integrating informal recycling sector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39320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Opportunities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Strong political will (Zero Waste)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Growing private sector interest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Resource recovery potential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EU accession as improvement driver</a:t>
            </a:r>
            <a:endParaRPr lang="en-US" sz="17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629501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Member State in Focus: Waste Management in Romania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5387221"/>
            <a:ext cx="4196358" cy="2047994"/>
          </a:xfrm>
          <a:prstGeom prst="roundRect">
            <a:avLst>
              <a:gd name="adj" fmla="val 4652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5621655"/>
            <a:ext cx="330207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Membership Context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6112073"/>
            <a:ext cx="372749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Member since 2007, with full alignment to EU waste directives required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216962" y="5387221"/>
            <a:ext cx="4196358" cy="2047994"/>
          </a:xfrm>
          <a:prstGeom prst="roundRect">
            <a:avLst>
              <a:gd name="adj" fmla="val 4652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5451396" y="5621655"/>
            <a:ext cx="315253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Main Legislative Driver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5451396" y="6112073"/>
            <a:ext cx="372749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Law No. 211/2011 on the waste regime, transposing the EU WFD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9640133" y="5387221"/>
            <a:ext cx="4196358" cy="2047994"/>
          </a:xfrm>
          <a:prstGeom prst="roundRect">
            <a:avLst>
              <a:gd name="adj" fmla="val 4652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9874568" y="5621655"/>
            <a:ext cx="290083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Key National Strategy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874568" y="6112073"/>
            <a:ext cx="372749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National Waste Management Plan outlining objectives and measures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011204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Legal and Policy Frameworks for Waste Management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477703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 comprehensive exploration of waste management regulations across the Black Sea Basin region, focusing on EU directives and national frameworks in Turkey, Romania, Bulgaria, and Georgia.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6280190" y="5838468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7810" y="5846088"/>
            <a:ext cx="347663" cy="34766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756440" y="5821561"/>
            <a:ext cx="2073593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404155"/>
                </a:solidFill>
                <a:latin typeface="Nobile Bold" pitchFamily="34" charset="0"/>
                <a:ea typeface="Nobile Bold" pitchFamily="34" charset="-122"/>
                <a:cs typeface="Nobile Bold" pitchFamily="34" charset="-120"/>
              </a:rPr>
              <a:t>by Tam.  Mum.</a:t>
            </a:r>
            <a:endParaRPr lang="en-US" sz="2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1270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Romania's Rulebook: Core Laws &amp; Strategic Plans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470428"/>
            <a:ext cx="170021" cy="1216223"/>
          </a:xfrm>
          <a:prstGeom prst="roundRect">
            <a:avLst>
              <a:gd name="adj" fmla="val 56033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303973" y="247042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Law No. 211/2011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303973" y="2960846"/>
            <a:ext cx="704623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Defines key terms, responsibilities, and waste hierarchy implementation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133951" y="3913465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644134" y="3913465"/>
            <a:ext cx="475964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Government Decision No. 349/2005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644134" y="4403884"/>
            <a:ext cx="670607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Sets standards for landfill design, operation, and closure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1474232" y="4993600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984415" y="4993600"/>
            <a:ext cx="469082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Government Decision No. 621/2005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984415" y="5484019"/>
            <a:ext cx="63657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Establishes EPR for packaging and recycling targets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1814513" y="6073735"/>
            <a:ext cx="170021" cy="1216223"/>
          </a:xfrm>
          <a:prstGeom prst="roundRect">
            <a:avLst>
              <a:gd name="adj" fmla="val 56033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2324695" y="6073735"/>
            <a:ext cx="456569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National Waste Management Plan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2324695" y="6564154"/>
            <a:ext cx="60255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Targets 55% recycling by 2025 and 10% landfilling by 2035</a:t>
            </a:r>
            <a:endParaRPr lang="en-US" sz="175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27190"/>
            <a:ext cx="11007328" cy="602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Who Does What? Institutional Roles in Romania</a:t>
            </a:r>
            <a:endParaRPr lang="en-US" sz="3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7430" y="2315170"/>
            <a:ext cx="1614011" cy="1110734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8823" y="2838688"/>
            <a:ext cx="271105" cy="33885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54203" y="2507933"/>
            <a:ext cx="2828211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Ministry of Environment</a:t>
            </a:r>
            <a:endParaRPr lang="en-US" sz="1850" dirty="0"/>
          </a:p>
        </p:txBody>
      </p:sp>
      <p:sp>
        <p:nvSpPr>
          <p:cNvPr id="6" name="Text 2"/>
          <p:cNvSpPr/>
          <p:nvPr/>
        </p:nvSpPr>
        <p:spPr>
          <a:xfrm>
            <a:off x="5054203" y="2924770"/>
            <a:ext cx="2828211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National policy and legislation</a:t>
            </a:r>
            <a:endParaRPr lang="en-US" sz="1500" dirty="0"/>
          </a:p>
        </p:txBody>
      </p:sp>
      <p:sp>
        <p:nvSpPr>
          <p:cNvPr id="7" name="Shape 3"/>
          <p:cNvSpPr/>
          <p:nvPr/>
        </p:nvSpPr>
        <p:spPr>
          <a:xfrm>
            <a:off x="4909542" y="3440430"/>
            <a:ext cx="8878967" cy="11430"/>
          </a:xfrm>
          <a:prstGeom prst="roundRect">
            <a:avLst>
              <a:gd name="adj" fmla="val 708465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0424" y="3474006"/>
            <a:ext cx="3228022" cy="111073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8823" y="3859887"/>
            <a:ext cx="271105" cy="338852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861209" y="3666768"/>
            <a:ext cx="3525203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National Environmental Guard</a:t>
            </a:r>
            <a:endParaRPr lang="en-US" sz="1850" dirty="0"/>
          </a:p>
        </p:txBody>
      </p:sp>
      <p:sp>
        <p:nvSpPr>
          <p:cNvPr id="11" name="Text 5"/>
          <p:cNvSpPr/>
          <p:nvPr/>
        </p:nvSpPr>
        <p:spPr>
          <a:xfrm>
            <a:off x="5861209" y="4083606"/>
            <a:ext cx="3525203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Enforcement and inspections</a:t>
            </a:r>
            <a:endParaRPr lang="en-US" sz="1500" dirty="0"/>
          </a:p>
        </p:txBody>
      </p:sp>
      <p:sp>
        <p:nvSpPr>
          <p:cNvPr id="12" name="Shape 6"/>
          <p:cNvSpPr/>
          <p:nvPr/>
        </p:nvSpPr>
        <p:spPr>
          <a:xfrm>
            <a:off x="5716548" y="4599265"/>
            <a:ext cx="8071961" cy="11430"/>
          </a:xfrm>
          <a:prstGeom prst="roundRect">
            <a:avLst>
              <a:gd name="adj" fmla="val 708465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3418" y="4632841"/>
            <a:ext cx="4842034" cy="1110734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18823" y="5018723"/>
            <a:ext cx="271105" cy="33885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6668214" y="4825603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County Councils</a:t>
            </a:r>
            <a:endParaRPr lang="en-US" sz="1850" dirty="0"/>
          </a:p>
        </p:txBody>
      </p:sp>
      <p:sp>
        <p:nvSpPr>
          <p:cNvPr id="16" name="Text 8"/>
          <p:cNvSpPr/>
          <p:nvPr/>
        </p:nvSpPr>
        <p:spPr>
          <a:xfrm>
            <a:off x="6668214" y="5242441"/>
            <a:ext cx="286166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Regional planning and systems</a:t>
            </a:r>
            <a:endParaRPr lang="en-US" sz="1500" dirty="0"/>
          </a:p>
        </p:txBody>
      </p:sp>
      <p:sp>
        <p:nvSpPr>
          <p:cNvPr id="17" name="Shape 9"/>
          <p:cNvSpPr/>
          <p:nvPr/>
        </p:nvSpPr>
        <p:spPr>
          <a:xfrm>
            <a:off x="6523553" y="5758101"/>
            <a:ext cx="7264956" cy="11430"/>
          </a:xfrm>
          <a:prstGeom prst="roundRect">
            <a:avLst>
              <a:gd name="adj" fmla="val 708465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6294" y="5791676"/>
            <a:ext cx="6456164" cy="1110734"/>
          </a:xfrm>
          <a:prstGeom prst="rect">
            <a:avLst/>
          </a:prstGeom>
        </p:spPr>
      </p:pic>
      <p:pic>
        <p:nvPicPr>
          <p:cNvPr id="1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18704" y="6177558"/>
            <a:ext cx="271105" cy="338852"/>
          </a:xfrm>
          <a:prstGeom prst="rect">
            <a:avLst/>
          </a:prstGeom>
        </p:spPr>
      </p:pic>
      <p:sp>
        <p:nvSpPr>
          <p:cNvPr id="20" name="Text 10"/>
          <p:cNvSpPr/>
          <p:nvPr/>
        </p:nvSpPr>
        <p:spPr>
          <a:xfrm>
            <a:off x="7475220" y="5984438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Local Councils</a:t>
            </a:r>
            <a:endParaRPr lang="en-US" sz="1850" dirty="0"/>
          </a:p>
        </p:txBody>
      </p:sp>
      <p:sp>
        <p:nvSpPr>
          <p:cNvPr id="21" name="Text 11"/>
          <p:cNvSpPr/>
          <p:nvPr/>
        </p:nvSpPr>
        <p:spPr>
          <a:xfrm>
            <a:off x="7475220" y="6401276"/>
            <a:ext cx="3113008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Collection services and awareness</a:t>
            </a:r>
            <a:endParaRPr lang="en-US" sz="15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15804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Romania: Striving to Meet EU Standards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2586871"/>
            <a:ext cx="360807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12%</a:t>
            </a:r>
            <a:endParaRPr lang="en-US" sz="5850" dirty="0"/>
          </a:p>
        </p:txBody>
      </p:sp>
      <p:sp>
        <p:nvSpPr>
          <p:cNvPr id="5" name="Text 2"/>
          <p:cNvSpPr/>
          <p:nvPr/>
        </p:nvSpPr>
        <p:spPr>
          <a:xfrm>
            <a:off x="1180148" y="36186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Recycling Rate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793790" y="4109085"/>
            <a:ext cx="36080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Far below the 55% target for 2025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4742021" y="2586871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74%</a:t>
            </a:r>
            <a:endParaRPr lang="en-US" sz="5850" dirty="0"/>
          </a:p>
        </p:txBody>
      </p:sp>
      <p:sp>
        <p:nvSpPr>
          <p:cNvPr id="8" name="Text 5"/>
          <p:cNvSpPr/>
          <p:nvPr/>
        </p:nvSpPr>
        <p:spPr>
          <a:xfrm>
            <a:off x="5128498" y="36186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Landfill Rate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742021" y="4109085"/>
            <a:ext cx="3608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Well above the 10% target for 2035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2767846" y="5628680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2007</a:t>
            </a:r>
            <a:endParaRPr lang="en-US" sz="5850" dirty="0"/>
          </a:p>
        </p:txBody>
      </p:sp>
      <p:sp>
        <p:nvSpPr>
          <p:cNvPr id="11" name="Text 8"/>
          <p:cNvSpPr/>
          <p:nvPr/>
        </p:nvSpPr>
        <p:spPr>
          <a:xfrm>
            <a:off x="3154323" y="666047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Member Since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2767846" y="7150894"/>
            <a:ext cx="3608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Ongoing compliance challenges</a:t>
            </a:r>
            <a:endParaRPr lang="en-US" sz="175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17188"/>
            <a:ext cx="1184648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Romania's Journey: Perspectives &amp; Solutions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479596"/>
            <a:ext cx="4158615" cy="25702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333286"/>
            <a:ext cx="286285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Collection Challenges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823704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What obstacles hinder separate collection in Romanian municipalities?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479596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533328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Public Engagement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5823704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How can we improve participation in waste separation?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479596"/>
            <a:ext cx="4158615" cy="25702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5333286"/>
            <a:ext cx="371379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Infrastructure Development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5823704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What investments are most critical for Romania's waste system?</a:t>
            </a:r>
            <a:endParaRPr lang="en-US" sz="17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24376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Member State in Focus: Waste Management in Bulgaria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190875"/>
            <a:ext cx="3664863" cy="2402324"/>
          </a:xfrm>
          <a:prstGeom prst="roundRect">
            <a:avLst>
              <a:gd name="adj" fmla="val 3966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3425309"/>
            <a:ext cx="319599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Membership Context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4270058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Member since 2007, aligning waste management with EU directives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685467" y="3190875"/>
            <a:ext cx="3664863" cy="2402324"/>
          </a:xfrm>
          <a:prstGeom prst="roundRect">
            <a:avLst>
              <a:gd name="adj" fmla="val 3966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4919901" y="3425309"/>
            <a:ext cx="315253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Main Legislative Driver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19901" y="3915728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Waste Management Act (WMA) transposing EU waste legislation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93790" y="5820013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28224" y="6054447"/>
            <a:ext cx="290083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Key National Strategy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28224" y="6544866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National Waste Management Plan 2021-2028 guiding implementation</a:t>
            </a:r>
            <a:endParaRPr lang="en-US" sz="17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774388"/>
            <a:ext cx="7556421" cy="9215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29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Bulgaria's Rulebook: Core Laws &amp; Strategic Plans</a:t>
            </a:r>
            <a:endParaRPr lang="en-US" sz="29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917031"/>
            <a:ext cx="737116" cy="8845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238405" y="3064431"/>
            <a:ext cx="206144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Waste Management Act</a:t>
            </a:r>
            <a:endParaRPr lang="en-US" sz="1450" dirty="0"/>
          </a:p>
        </p:txBody>
      </p:sp>
      <p:sp>
        <p:nvSpPr>
          <p:cNvPr id="6" name="Text 2"/>
          <p:cNvSpPr/>
          <p:nvPr/>
        </p:nvSpPr>
        <p:spPr>
          <a:xfrm>
            <a:off x="7238405" y="3383161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Legal foundation for waste management</a:t>
            </a:r>
            <a:endParaRPr lang="en-US" sz="11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3801547"/>
            <a:ext cx="737116" cy="8845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238405" y="3948946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Specific Ordinances</a:t>
            </a:r>
            <a:endParaRPr lang="en-US" sz="1450" dirty="0"/>
          </a:p>
        </p:txBody>
      </p:sp>
      <p:sp>
        <p:nvSpPr>
          <p:cNvPr id="9" name="Text 4"/>
          <p:cNvSpPr/>
          <p:nvPr/>
        </p:nvSpPr>
        <p:spPr>
          <a:xfrm>
            <a:off x="7238405" y="4267676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Detailed regulations for different waste streams</a:t>
            </a:r>
            <a:endParaRPr lang="en-US" sz="11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4686062"/>
            <a:ext cx="737116" cy="8845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238405" y="4833461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NWMP 2021-2028</a:t>
            </a:r>
            <a:endParaRPr lang="en-US" sz="1450" dirty="0"/>
          </a:p>
        </p:txBody>
      </p:sp>
      <p:sp>
        <p:nvSpPr>
          <p:cNvPr id="12" name="Text 6"/>
          <p:cNvSpPr/>
          <p:nvPr/>
        </p:nvSpPr>
        <p:spPr>
          <a:xfrm>
            <a:off x="7238405" y="5152192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Strategic goals and implementation measures</a:t>
            </a:r>
            <a:endParaRPr lang="en-US" sz="11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0190" y="5570577"/>
            <a:ext cx="737116" cy="88451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238405" y="5717977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Landfill Tax</a:t>
            </a:r>
            <a:endParaRPr lang="en-US" sz="1450" dirty="0"/>
          </a:p>
        </p:txBody>
      </p:sp>
      <p:sp>
        <p:nvSpPr>
          <p:cNvPr id="15" name="Text 8"/>
          <p:cNvSpPr/>
          <p:nvPr/>
        </p:nvSpPr>
        <p:spPr>
          <a:xfrm>
            <a:off x="7238405" y="6036707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Economic instrument to discourage landfilling</a:t>
            </a:r>
            <a:endParaRPr lang="en-US" sz="115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35248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Who Does What? Institutional Roles in Bulgaria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6280190" y="2617232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687" y="2655451"/>
            <a:ext cx="306110" cy="38266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943487" y="2687360"/>
            <a:ext cx="4294346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Ministry of Environment and Water</a:t>
            </a:r>
            <a:endParaRPr lang="en-US" sz="2000" dirty="0"/>
          </a:p>
        </p:txBody>
      </p:sp>
      <p:sp>
        <p:nvSpPr>
          <p:cNvPr id="7" name="Text 3"/>
          <p:cNvSpPr/>
          <p:nvPr/>
        </p:nvSpPr>
        <p:spPr>
          <a:xfrm>
            <a:off x="6943487" y="3128605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National policy, legislation, and strategic planning</a:t>
            </a:r>
            <a:endParaRPr lang="en-US" sz="1600" dirty="0"/>
          </a:p>
        </p:txBody>
      </p:sp>
      <p:sp>
        <p:nvSpPr>
          <p:cNvPr id="8" name="Shape 4"/>
          <p:cNvSpPr/>
          <p:nvPr/>
        </p:nvSpPr>
        <p:spPr>
          <a:xfrm>
            <a:off x="6280190" y="3863578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6687" y="3901797"/>
            <a:ext cx="306110" cy="38266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943487" y="3933706"/>
            <a:ext cx="3781306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Executive Environment Agency</a:t>
            </a:r>
            <a:endParaRPr lang="en-US" sz="2000" dirty="0"/>
          </a:p>
        </p:txBody>
      </p:sp>
      <p:sp>
        <p:nvSpPr>
          <p:cNvPr id="11" name="Text 6"/>
          <p:cNvSpPr/>
          <p:nvPr/>
        </p:nvSpPr>
        <p:spPr>
          <a:xfrm>
            <a:off x="6943487" y="4374952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Monitoring, data management, and permitting</a:t>
            </a: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>
            <a:off x="6280190" y="5109924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6687" y="5148143"/>
            <a:ext cx="306110" cy="382667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943487" y="5180052"/>
            <a:ext cx="2716887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Regional Inspectorates</a:t>
            </a:r>
            <a:endParaRPr lang="en-US" sz="2000" dirty="0"/>
          </a:p>
        </p:txBody>
      </p:sp>
      <p:sp>
        <p:nvSpPr>
          <p:cNvPr id="15" name="Text 9"/>
          <p:cNvSpPr/>
          <p:nvPr/>
        </p:nvSpPr>
        <p:spPr>
          <a:xfrm>
            <a:off x="6943487" y="5621298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Regional enforcement, inspections, and permits</a:t>
            </a: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>
            <a:off x="6280190" y="6356271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6687" y="6394490"/>
            <a:ext cx="306110" cy="382667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943487" y="6426398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Municipalities</a:t>
            </a:r>
            <a:endParaRPr lang="en-US" sz="2000" dirty="0"/>
          </a:p>
        </p:txBody>
      </p:sp>
      <p:sp>
        <p:nvSpPr>
          <p:cNvPr id="19" name="Text 12"/>
          <p:cNvSpPr/>
          <p:nvPr/>
        </p:nvSpPr>
        <p:spPr>
          <a:xfrm>
            <a:off x="6943487" y="6867644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Collection services, local plans, and public awareness</a:t>
            </a:r>
            <a:endParaRPr lang="en-US" sz="1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715804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Bulgaria: Progressing Towards EU Goals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2586871"/>
            <a:ext cx="360807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25%</a:t>
            </a:r>
            <a:endParaRPr lang="en-US" sz="5850" dirty="0"/>
          </a:p>
        </p:txBody>
      </p:sp>
      <p:sp>
        <p:nvSpPr>
          <p:cNvPr id="5" name="Text 2"/>
          <p:cNvSpPr/>
          <p:nvPr/>
        </p:nvSpPr>
        <p:spPr>
          <a:xfrm>
            <a:off x="6666548" y="36186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Recycling Rate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280190" y="4109085"/>
            <a:ext cx="360807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Below the 55% target for 2025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10228421" y="2586871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54%</a:t>
            </a:r>
            <a:endParaRPr lang="en-US" sz="5850" dirty="0"/>
          </a:p>
        </p:txBody>
      </p:sp>
      <p:sp>
        <p:nvSpPr>
          <p:cNvPr id="8" name="Text 5"/>
          <p:cNvSpPr/>
          <p:nvPr/>
        </p:nvSpPr>
        <p:spPr>
          <a:xfrm>
            <a:off x="10614898" y="36186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Landfill Rate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228421" y="4109085"/>
            <a:ext cx="3608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Well above the 10% target for 2035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8254246" y="5628680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3%</a:t>
            </a:r>
            <a:endParaRPr lang="en-US" sz="5850" dirty="0"/>
          </a:p>
        </p:txBody>
      </p:sp>
      <p:sp>
        <p:nvSpPr>
          <p:cNvPr id="11" name="Text 8"/>
          <p:cNvSpPr/>
          <p:nvPr/>
        </p:nvSpPr>
        <p:spPr>
          <a:xfrm>
            <a:off x="8640723" y="666047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Composting Rate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8254246" y="7150894"/>
            <a:ext cx="3608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Very low bio-waste treatment</a:t>
            </a:r>
            <a:endParaRPr lang="en-US" sz="175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98640"/>
            <a:ext cx="114286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Bulgaria's Trajectory: Insights &amp; Next Steps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661047"/>
            <a:ext cx="4158615" cy="25702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51473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Effective Measures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6005155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What has worked best in Bulgarian municipalities?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661047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551473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Strategic Planning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6005155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How can the NWMP 2021-2028 goals be achieved?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661047"/>
            <a:ext cx="4158615" cy="25702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5514737"/>
            <a:ext cx="340828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Infrastructure Challenges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6005155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What are the biggest hurdles to implementation?</a:t>
            </a:r>
            <a:endParaRPr lang="en-US" sz="175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6660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Host Country Focus: Waste Management in Georgia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121569" y="3215878"/>
            <a:ext cx="357092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Association Agreement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706297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Commitment to approximate EU standards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53091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21587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Legal Framework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706297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Modern laws establishing waste hierarchy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2604" y="3919418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66844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Infrastructure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6158865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Transition from dumps to sanitary landfills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103" y="6145292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66844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Capacity Building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6158865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Ongoing efforts to improve practices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8230" y="5756791"/>
            <a:ext cx="339328" cy="4242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8460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Recap of Module 2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173355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60" y="1776055"/>
            <a:ext cx="340162" cy="42529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530906" y="18114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Collection Systems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530906" y="2301835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Separate collection approaches for urban and rural contexts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793790" y="311836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860" y="3160871"/>
            <a:ext cx="340162" cy="42529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530906" y="3196233"/>
            <a:ext cx="314765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Treatment Technologies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1530906" y="3686651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MRFs, Composting, AD, MBT, and WtE principles and considerations</a:t>
            </a:r>
            <a:endParaRPr lang="en-US" sz="1750" dirty="0"/>
          </a:p>
        </p:txBody>
      </p:sp>
      <p:sp>
        <p:nvSpPr>
          <p:cNvPr id="12" name="Shape 7"/>
          <p:cNvSpPr/>
          <p:nvPr/>
        </p:nvSpPr>
        <p:spPr>
          <a:xfrm>
            <a:off x="793790" y="486608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860" y="4908590"/>
            <a:ext cx="340162" cy="425291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530906" y="494395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Landfilling</a:t>
            </a:r>
            <a:endParaRPr lang="en-US" sz="2200" dirty="0"/>
          </a:p>
        </p:txBody>
      </p:sp>
      <p:sp>
        <p:nvSpPr>
          <p:cNvPr id="15" name="Text 9"/>
          <p:cNvSpPr/>
          <p:nvPr/>
        </p:nvSpPr>
        <p:spPr>
          <a:xfrm>
            <a:off x="1530906" y="5434370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Evolution from open dumps to sanitary landfills</a:t>
            </a:r>
            <a:endParaRPr lang="en-US" sz="1750" dirty="0"/>
          </a:p>
        </p:txBody>
      </p:sp>
      <p:sp>
        <p:nvSpPr>
          <p:cNvPr id="16" name="Shape 10"/>
          <p:cNvSpPr/>
          <p:nvPr/>
        </p:nvSpPr>
        <p:spPr>
          <a:xfrm>
            <a:off x="793790" y="625090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860" y="6293406"/>
            <a:ext cx="340162" cy="425291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530906" y="6328767"/>
            <a:ext cx="315753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Environmental Impacts</a:t>
            </a:r>
            <a:endParaRPr lang="en-US" sz="2200" dirty="0"/>
          </a:p>
        </p:txBody>
      </p:sp>
      <p:sp>
        <p:nvSpPr>
          <p:cNvPr id="19" name="Text 12"/>
          <p:cNvSpPr/>
          <p:nvPr/>
        </p:nvSpPr>
        <p:spPr>
          <a:xfrm>
            <a:off x="1530906" y="6819186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Effects across all waste management stages and mitigation strategies</a:t>
            </a:r>
            <a:endParaRPr lang="en-US" sz="17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64156"/>
            <a:ext cx="7556421" cy="1346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Georgia's Legal Foundation: The Waste Management Code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6522601" y="2534126"/>
            <a:ext cx="30480" cy="4831199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734532" y="2761298"/>
            <a:ext cx="646390" cy="30480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0190" y="2534126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361033" y="2574548"/>
            <a:ext cx="323136" cy="403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</a:t>
            </a:r>
            <a:endParaRPr lang="en-US" sz="2500" dirty="0"/>
          </a:p>
        </p:txBody>
      </p:sp>
      <p:sp>
        <p:nvSpPr>
          <p:cNvPr id="8" name="Text 5"/>
          <p:cNvSpPr/>
          <p:nvPr/>
        </p:nvSpPr>
        <p:spPr>
          <a:xfrm>
            <a:off x="7599998" y="2608183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2014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7599998" y="3073956"/>
            <a:ext cx="6236613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Adoption of the Waste Management Code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6734532" y="4076819"/>
            <a:ext cx="646390" cy="30480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6280190" y="3849648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361033" y="3890070"/>
            <a:ext cx="323136" cy="403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2500" dirty="0"/>
          </a:p>
        </p:txBody>
      </p:sp>
      <p:sp>
        <p:nvSpPr>
          <p:cNvPr id="13" name="Text 10"/>
          <p:cNvSpPr/>
          <p:nvPr/>
        </p:nvSpPr>
        <p:spPr>
          <a:xfrm>
            <a:off x="7599998" y="3923705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2015</a:t>
            </a:r>
            <a:endParaRPr lang="en-US" sz="2100" dirty="0"/>
          </a:p>
        </p:txBody>
      </p:sp>
      <p:sp>
        <p:nvSpPr>
          <p:cNvPr id="14" name="Text 11"/>
          <p:cNvSpPr/>
          <p:nvPr/>
        </p:nvSpPr>
        <p:spPr>
          <a:xfrm>
            <a:off x="7599998" y="4389477"/>
            <a:ext cx="6236613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Code becomes effective, establishing waste hierarchy</a:t>
            </a:r>
            <a:endParaRPr lang="en-US" sz="1650" dirty="0"/>
          </a:p>
        </p:txBody>
      </p:sp>
      <p:sp>
        <p:nvSpPr>
          <p:cNvPr id="15" name="Shape 12"/>
          <p:cNvSpPr/>
          <p:nvPr/>
        </p:nvSpPr>
        <p:spPr>
          <a:xfrm>
            <a:off x="6734532" y="5392341"/>
            <a:ext cx="646390" cy="30480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6280190" y="5165169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6361033" y="5205591"/>
            <a:ext cx="323136" cy="403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</a:t>
            </a:r>
            <a:endParaRPr lang="en-US" sz="2500" dirty="0"/>
          </a:p>
        </p:txBody>
      </p:sp>
      <p:sp>
        <p:nvSpPr>
          <p:cNvPr id="18" name="Text 15"/>
          <p:cNvSpPr/>
          <p:nvPr/>
        </p:nvSpPr>
        <p:spPr>
          <a:xfrm>
            <a:off x="7599998" y="5239226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Key Provisions</a:t>
            </a:r>
            <a:endParaRPr lang="en-US" sz="2100" dirty="0"/>
          </a:p>
        </p:txBody>
      </p:sp>
      <p:sp>
        <p:nvSpPr>
          <p:cNvPr id="19" name="Text 16"/>
          <p:cNvSpPr/>
          <p:nvPr/>
        </p:nvSpPr>
        <p:spPr>
          <a:xfrm>
            <a:off x="7599998" y="5704999"/>
            <a:ext cx="6236613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EPR introduction, municipal planning requirements</a:t>
            </a:r>
            <a:endParaRPr lang="en-US" sz="1650" dirty="0"/>
          </a:p>
        </p:txBody>
      </p:sp>
      <p:sp>
        <p:nvSpPr>
          <p:cNvPr id="20" name="Shape 17"/>
          <p:cNvSpPr/>
          <p:nvPr/>
        </p:nvSpPr>
        <p:spPr>
          <a:xfrm>
            <a:off x="6734532" y="6707862"/>
            <a:ext cx="646390" cy="30480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6280190" y="6480691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6361033" y="6521113"/>
            <a:ext cx="323136" cy="403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4</a:t>
            </a:r>
            <a:endParaRPr lang="en-US" sz="2500" dirty="0"/>
          </a:p>
        </p:txBody>
      </p:sp>
      <p:sp>
        <p:nvSpPr>
          <p:cNvPr id="23" name="Text 20"/>
          <p:cNvSpPr/>
          <p:nvPr/>
        </p:nvSpPr>
        <p:spPr>
          <a:xfrm>
            <a:off x="7599998" y="6554748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Alignment</a:t>
            </a:r>
            <a:endParaRPr lang="en-US" sz="2100" dirty="0"/>
          </a:p>
        </p:txBody>
      </p:sp>
      <p:sp>
        <p:nvSpPr>
          <p:cNvPr id="24" name="Text 21"/>
          <p:cNvSpPr/>
          <p:nvPr/>
        </p:nvSpPr>
        <p:spPr>
          <a:xfrm>
            <a:off x="7599998" y="7020520"/>
            <a:ext cx="6236613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Progressive harmonization with EU principles</a:t>
            </a:r>
            <a:endParaRPr lang="en-US" sz="165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47505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Strategic Direction: National Waste Management Strategy &amp; Action Plan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932039"/>
            <a:ext cx="400431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National Strategy (2016-2030)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Waste prevention and minimization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Integrated waste management systems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Maximizing reuse and recycling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Environmentally sound disposal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3932039"/>
            <a:ext cx="320301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Action Plan (2022-2026)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100% municipal waste collection coverage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Separate collection implementation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New compliant landfills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Biodegradable waste processing</a:t>
            </a:r>
            <a:endParaRPr lang="en-US" sz="175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59825"/>
            <a:ext cx="1140880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Core Tenets: Principles &amp; Targets in Georgia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622233"/>
            <a:ext cx="2173724" cy="1306949"/>
          </a:xfrm>
          <a:prstGeom prst="roundRect">
            <a:avLst>
              <a:gd name="adj" fmla="val 728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167" y="3076337"/>
            <a:ext cx="318968" cy="39862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194328" y="284904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Waste Hierarchy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3194328" y="3339465"/>
            <a:ext cx="342673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Legally mandated priority order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3080861" y="3913942"/>
            <a:ext cx="10642402" cy="15240"/>
          </a:xfrm>
          <a:prstGeom prst="roundRect">
            <a:avLst>
              <a:gd name="adj" fmla="val 625116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5"/>
          <p:cNvSpPr/>
          <p:nvPr/>
        </p:nvSpPr>
        <p:spPr>
          <a:xfrm>
            <a:off x="793790" y="4042529"/>
            <a:ext cx="4347567" cy="1306949"/>
          </a:xfrm>
          <a:prstGeom prst="roundRect">
            <a:avLst>
              <a:gd name="adj" fmla="val 728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8089" y="4496633"/>
            <a:ext cx="318968" cy="398621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368171" y="42693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Polluter Pays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5368171" y="4759762"/>
            <a:ext cx="429541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Gradual implementation through tariffs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5254704" y="5334238"/>
            <a:ext cx="8468558" cy="15240"/>
          </a:xfrm>
          <a:prstGeom prst="roundRect">
            <a:avLst>
              <a:gd name="adj" fmla="val 625116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9"/>
          <p:cNvSpPr/>
          <p:nvPr/>
        </p:nvSpPr>
        <p:spPr>
          <a:xfrm>
            <a:off x="793790" y="5462826"/>
            <a:ext cx="6521410" cy="1306949"/>
          </a:xfrm>
          <a:prstGeom prst="roundRect">
            <a:avLst>
              <a:gd name="adj" fmla="val 728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011" y="5916930"/>
            <a:ext cx="318968" cy="398621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7542014" y="5689640"/>
            <a:ext cx="451639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Extended Producer Responsibility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542014" y="6180058"/>
            <a:ext cx="451639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Early stages with PROs being established</a:t>
            </a:r>
            <a:endParaRPr lang="en-US" sz="175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774388"/>
            <a:ext cx="7556421" cy="9215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29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Putting Policy into Practice: Planning Implications in Georgia</a:t>
            </a:r>
            <a:endParaRPr lang="en-US" sz="29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917031"/>
            <a:ext cx="737116" cy="8845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238405" y="3064431"/>
            <a:ext cx="3185636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Municipal Waste Management Plans</a:t>
            </a:r>
            <a:endParaRPr lang="en-US" sz="1450" dirty="0"/>
          </a:p>
        </p:txBody>
      </p:sp>
      <p:sp>
        <p:nvSpPr>
          <p:cNvPr id="6" name="Text 2"/>
          <p:cNvSpPr/>
          <p:nvPr/>
        </p:nvSpPr>
        <p:spPr>
          <a:xfrm>
            <a:off x="7238405" y="3383161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Required 5-year plans aligned with national strategy</a:t>
            </a:r>
            <a:endParaRPr lang="en-US" sz="11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3801547"/>
            <a:ext cx="737116" cy="8845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238405" y="3948946"/>
            <a:ext cx="2413992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Infrastructure Development</a:t>
            </a:r>
            <a:endParaRPr lang="en-US" sz="1450" dirty="0"/>
          </a:p>
        </p:txBody>
      </p:sp>
      <p:sp>
        <p:nvSpPr>
          <p:cNvPr id="9" name="Text 4"/>
          <p:cNvSpPr/>
          <p:nvPr/>
        </p:nvSpPr>
        <p:spPr>
          <a:xfrm>
            <a:off x="7238405" y="4267676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New landfills, transfer stations, collection systems</a:t>
            </a:r>
            <a:endParaRPr lang="en-US" sz="11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4686062"/>
            <a:ext cx="737116" cy="8845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238405" y="4833461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Permitting</a:t>
            </a:r>
            <a:endParaRPr lang="en-US" sz="1450" dirty="0"/>
          </a:p>
        </p:txBody>
      </p:sp>
      <p:sp>
        <p:nvSpPr>
          <p:cNvPr id="12" name="Text 6"/>
          <p:cNvSpPr/>
          <p:nvPr/>
        </p:nvSpPr>
        <p:spPr>
          <a:xfrm>
            <a:off x="7238405" y="5152192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Environmental permits and impact assessments</a:t>
            </a:r>
            <a:endParaRPr lang="en-US" sz="11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0190" y="5570577"/>
            <a:ext cx="737116" cy="88451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238405" y="5717977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Financial Planning</a:t>
            </a:r>
            <a:endParaRPr lang="en-US" sz="1450" dirty="0"/>
          </a:p>
        </p:txBody>
      </p:sp>
      <p:sp>
        <p:nvSpPr>
          <p:cNvPr id="15" name="Text 8"/>
          <p:cNvSpPr/>
          <p:nvPr/>
        </p:nvSpPr>
        <p:spPr>
          <a:xfrm>
            <a:off x="7238405" y="6036707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Budgeting for investments and operational costs</a:t>
            </a:r>
            <a:endParaRPr lang="en-US" sz="115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6660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Key Players: Institutional Roles in Waste Management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038713"/>
            <a:ext cx="3898702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Ministry of Environmental Protection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883462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Policy development, legislation, coordination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633" y="3708321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038713"/>
            <a:ext cx="3898821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Solid Waste Management Company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883462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Operating regional landfills, closing old dumps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201" y="3708321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66844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Municipalities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6158865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Collection services, local plans, public awareness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5201" y="5967889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793790" y="5491282"/>
            <a:ext cx="3898702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Producer Responsibility Organizations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6336030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Emerging for specific waste streams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6015633" y="5967889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4</a:t>
            </a:r>
            <a:endParaRPr lang="en-US" sz="265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01954"/>
            <a:ext cx="1225867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Georgia's Journey: Challenges &amp; Opportunities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5777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Challenges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15885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Implementation and enforcement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60105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Infrastructure investment needs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04324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Public awareness and participation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48544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Capacity building at municipal level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35777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Opportunities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415885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Strong legal framework in place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60105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Political commitment to EU approximation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504324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New regional landfills under construction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48544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International partner support</a:t>
            </a:r>
            <a:endParaRPr lang="en-US" sz="175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806116" y="716280"/>
            <a:ext cx="13030495" cy="19138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00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Weaving it Together: Common Themes in BSB Legal &amp; Policy Frameworks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2526337" y="2744866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2834" y="2783085"/>
            <a:ext cx="306110" cy="38266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3189634" y="2814994"/>
            <a:ext cx="2906554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Influence as a Driver</a:t>
            </a:r>
            <a:endParaRPr lang="en-US" sz="2000" dirty="0"/>
          </a:p>
        </p:txBody>
      </p:sp>
      <p:sp>
        <p:nvSpPr>
          <p:cNvPr id="7" name="Text 3"/>
          <p:cNvSpPr/>
          <p:nvPr/>
        </p:nvSpPr>
        <p:spPr>
          <a:xfrm>
            <a:off x="3189634" y="3256240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Common direction towards higher environmental standards</a:t>
            </a:r>
            <a:endParaRPr lang="en-US" sz="1600" dirty="0"/>
          </a:p>
        </p:txBody>
      </p:sp>
      <p:sp>
        <p:nvSpPr>
          <p:cNvPr id="8" name="Shape 4"/>
          <p:cNvSpPr/>
          <p:nvPr/>
        </p:nvSpPr>
        <p:spPr>
          <a:xfrm>
            <a:off x="2526337" y="3991213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2834" y="4029432"/>
            <a:ext cx="306110" cy="38266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189634" y="4061340"/>
            <a:ext cx="2976205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Core Principles Adoption</a:t>
            </a:r>
            <a:endParaRPr lang="en-US" sz="2000" dirty="0"/>
          </a:p>
        </p:txBody>
      </p:sp>
      <p:sp>
        <p:nvSpPr>
          <p:cNvPr id="11" name="Text 6"/>
          <p:cNvSpPr/>
          <p:nvPr/>
        </p:nvSpPr>
        <p:spPr>
          <a:xfrm>
            <a:off x="3189634" y="4502586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Waste hierarchy, polluter pays, and EPR gaining traction</a:t>
            </a: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>
            <a:off x="2526337" y="5237559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834" y="5275778"/>
            <a:ext cx="306110" cy="382667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3189634" y="5307687"/>
            <a:ext cx="3272314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National Strategies &amp; Plans</a:t>
            </a:r>
            <a:endParaRPr lang="en-US" sz="2000" dirty="0"/>
          </a:p>
        </p:txBody>
      </p:sp>
      <p:sp>
        <p:nvSpPr>
          <p:cNvPr id="15" name="Text 9"/>
          <p:cNvSpPr/>
          <p:nvPr/>
        </p:nvSpPr>
        <p:spPr>
          <a:xfrm>
            <a:off x="3189634" y="5748932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Strategic documents guiding waste management development</a:t>
            </a: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>
            <a:off x="2526337" y="6483905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2834" y="6522124"/>
            <a:ext cx="306110" cy="382667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3189634" y="6554033"/>
            <a:ext cx="3760827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Separate Collection &amp; Recycling</a:t>
            </a:r>
            <a:endParaRPr lang="en-US" sz="2000" dirty="0"/>
          </a:p>
        </p:txBody>
      </p:sp>
      <p:sp>
        <p:nvSpPr>
          <p:cNvPr id="19" name="Text 12"/>
          <p:cNvSpPr/>
          <p:nvPr/>
        </p:nvSpPr>
        <p:spPr>
          <a:xfrm>
            <a:off x="3189634" y="6995279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Universal focus with varying implementation success</a:t>
            </a:r>
            <a:endParaRPr lang="en-US" sz="16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34960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Common Hurdles: Challenges in Making Policy Work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793790" y="2216944"/>
            <a:ext cx="7556421" cy="1191339"/>
          </a:xfrm>
          <a:prstGeom prst="roundRect">
            <a:avLst>
              <a:gd name="adj" fmla="val 719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05483" y="2428637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Implementation Gap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1005483" y="2869882"/>
            <a:ext cx="713303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Discrepancy between adopted laws and on-the-ground reality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793790" y="3612356"/>
            <a:ext cx="7556421" cy="1191339"/>
          </a:xfrm>
          <a:prstGeom prst="roundRect">
            <a:avLst>
              <a:gd name="adj" fmla="val 719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005483" y="3824049"/>
            <a:ext cx="2695813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Infrastructure Deficits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005483" y="4265295"/>
            <a:ext cx="713303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Insufficient facilities for collection, sorting, and treatment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793790" y="5007769"/>
            <a:ext cx="7556421" cy="1191339"/>
          </a:xfrm>
          <a:prstGeom prst="roundRect">
            <a:avLst>
              <a:gd name="adj" fmla="val 719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05483" y="5219462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Public Participation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1005483" y="5660708"/>
            <a:ext cx="713303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Behavior change takes time and sustained effort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93790" y="6403181"/>
            <a:ext cx="7556421" cy="1191339"/>
          </a:xfrm>
          <a:prstGeom prst="roundRect">
            <a:avLst>
              <a:gd name="adj" fmla="val 719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1005483" y="6614874"/>
            <a:ext cx="2877503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Financial Sustainability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1005483" y="7056120"/>
            <a:ext cx="713303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Securing funding and setting appropriate tariffs</a:t>
            </a:r>
            <a:endParaRPr lang="en-US" sz="16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59011"/>
            <a:ext cx="13042821" cy="1346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Everyone Has a Role: Stakeholders in the Policy Cycle</a:t>
            </a:r>
            <a:endParaRPr lang="en-US" sz="42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950" y="3853339"/>
            <a:ext cx="7434382" cy="7434382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7593" y="6276261"/>
            <a:ext cx="363617" cy="454462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7950" y="3853339"/>
            <a:ext cx="7434382" cy="7434382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6066353" y="4767501"/>
            <a:ext cx="363617" cy="4544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550"/>
              </a:lnSpc>
              <a:buNone/>
            </a:pPr>
            <a:r>
              <a:rPr lang="en-US" sz="2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2850" dirty="0"/>
          </a:p>
        </p:txBody>
      </p:sp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7950" y="3853339"/>
            <a:ext cx="7434382" cy="7434382"/>
          </a:xfrm>
          <a:prstGeom prst="rect">
            <a:avLst/>
          </a:prstGeom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0073" y="4767501"/>
            <a:ext cx="363617" cy="454462"/>
          </a:xfrm>
          <a:prstGeom prst="rect">
            <a:avLst/>
          </a:prstGeom>
        </p:spPr>
      </p:pic>
      <p:pic>
        <p:nvPicPr>
          <p:cNvPr id="9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7950" y="3853339"/>
            <a:ext cx="7434382" cy="7434382"/>
          </a:xfrm>
          <a:prstGeom prst="rect">
            <a:avLst/>
          </a:prstGeom>
        </p:spPr>
      </p:pic>
      <p:pic>
        <p:nvPicPr>
          <p:cNvPr id="10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08833" y="6276261"/>
            <a:ext cx="363617" cy="454462"/>
          </a:xfrm>
          <a:prstGeom prst="rect">
            <a:avLst/>
          </a:prstGeom>
        </p:spPr>
      </p:pic>
      <p:sp>
        <p:nvSpPr>
          <p:cNvPr id="11" name="Text 2"/>
          <p:cNvSpPr/>
          <p:nvPr/>
        </p:nvSpPr>
        <p:spPr>
          <a:xfrm>
            <a:off x="956191" y="3643789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1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National Authorities</a:t>
            </a:r>
            <a:endParaRPr lang="en-US" sz="2100" dirty="0"/>
          </a:p>
        </p:txBody>
      </p:sp>
      <p:sp>
        <p:nvSpPr>
          <p:cNvPr id="12" name="Text 3"/>
          <p:cNvSpPr/>
          <p:nvPr/>
        </p:nvSpPr>
        <p:spPr>
          <a:xfrm>
            <a:off x="793790" y="4109561"/>
            <a:ext cx="3018353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Develop framework, set strategy, provide funding</a:t>
            </a:r>
            <a:endParaRPr lang="en-US" sz="1650" dirty="0"/>
          </a:p>
        </p:txBody>
      </p:sp>
      <p:sp>
        <p:nvSpPr>
          <p:cNvPr id="13" name="Text 4"/>
          <p:cNvSpPr/>
          <p:nvPr/>
        </p:nvSpPr>
        <p:spPr>
          <a:xfrm>
            <a:off x="4297680" y="2436733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1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Municipal Officers</a:t>
            </a:r>
            <a:endParaRPr lang="en-US" sz="2100" dirty="0"/>
          </a:p>
        </p:txBody>
      </p:sp>
      <p:sp>
        <p:nvSpPr>
          <p:cNvPr id="14" name="Text 5"/>
          <p:cNvSpPr/>
          <p:nvPr/>
        </p:nvSpPr>
        <p:spPr>
          <a:xfrm>
            <a:off x="4135279" y="2902506"/>
            <a:ext cx="3018353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Implement policies locally, deliver services</a:t>
            </a:r>
            <a:endParaRPr lang="en-US" sz="1650" dirty="0"/>
          </a:p>
        </p:txBody>
      </p:sp>
      <p:sp>
        <p:nvSpPr>
          <p:cNvPr id="15" name="Text 6"/>
          <p:cNvSpPr/>
          <p:nvPr/>
        </p:nvSpPr>
        <p:spPr>
          <a:xfrm>
            <a:off x="7639169" y="2436733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1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Private Companies</a:t>
            </a:r>
            <a:endParaRPr lang="en-US" sz="2100" dirty="0"/>
          </a:p>
        </p:txBody>
      </p:sp>
      <p:sp>
        <p:nvSpPr>
          <p:cNvPr id="16" name="Text 7"/>
          <p:cNvSpPr/>
          <p:nvPr/>
        </p:nvSpPr>
        <p:spPr>
          <a:xfrm>
            <a:off x="7476768" y="2902506"/>
            <a:ext cx="3018353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Operate collection and treatment services</a:t>
            </a:r>
            <a:endParaRPr lang="en-US" sz="1650" dirty="0"/>
          </a:p>
        </p:txBody>
      </p:sp>
      <p:sp>
        <p:nvSpPr>
          <p:cNvPr id="17" name="Text 8"/>
          <p:cNvSpPr/>
          <p:nvPr/>
        </p:nvSpPr>
        <p:spPr>
          <a:xfrm>
            <a:off x="10980658" y="3643789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1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Citizens &amp; NGOs</a:t>
            </a:r>
            <a:endParaRPr lang="en-US" sz="2100" dirty="0"/>
          </a:p>
        </p:txBody>
      </p:sp>
      <p:sp>
        <p:nvSpPr>
          <p:cNvPr id="18" name="Text 9"/>
          <p:cNvSpPr/>
          <p:nvPr/>
        </p:nvSpPr>
        <p:spPr>
          <a:xfrm>
            <a:off x="10818257" y="4109561"/>
            <a:ext cx="3018353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Participate in schemes, hold authorities accountable</a:t>
            </a:r>
            <a:endParaRPr lang="en-US" sz="165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716280"/>
            <a:ext cx="7556421" cy="19138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Module 3 Recap: Understanding Our Guiding Frameworks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6280190" y="2936200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356687" y="2974419"/>
            <a:ext cx="306110" cy="382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6943487" y="3006328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Framework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6943487" y="3447574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Provides benchmark for waste management in the BSB region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6280190" y="4182547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6356687" y="4220766"/>
            <a:ext cx="306110" cy="382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6943487" y="4252674"/>
            <a:ext cx="265199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National Frameworks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6943487" y="4693920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All four countries have established legal systems at different stages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6280190" y="5428893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6356687" y="5467112"/>
            <a:ext cx="306110" cy="382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</a:t>
            </a:r>
            <a:endParaRPr lang="en-US" sz="2400" dirty="0"/>
          </a:p>
        </p:txBody>
      </p:sp>
      <p:sp>
        <p:nvSpPr>
          <p:cNvPr id="14" name="Text 11"/>
          <p:cNvSpPr/>
          <p:nvPr/>
        </p:nvSpPr>
        <p:spPr>
          <a:xfrm>
            <a:off x="6943487" y="5499021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Common Challenges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6943487" y="5940266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Implementation, infrastructure, funding, and public participation</a:t>
            </a: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>
            <a:off x="6280190" y="6675239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6356687" y="6713458"/>
            <a:ext cx="306110" cy="382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4</a:t>
            </a:r>
            <a:endParaRPr lang="en-US" sz="2400" dirty="0"/>
          </a:p>
        </p:txBody>
      </p:sp>
      <p:sp>
        <p:nvSpPr>
          <p:cNvPr id="18" name="Text 15"/>
          <p:cNvSpPr/>
          <p:nvPr/>
        </p:nvSpPr>
        <p:spPr>
          <a:xfrm>
            <a:off x="6943487" y="6745367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Cooperation Value</a:t>
            </a:r>
            <a:endParaRPr lang="en-US" sz="2000" dirty="0"/>
          </a:p>
        </p:txBody>
      </p:sp>
      <p:sp>
        <p:nvSpPr>
          <p:cNvPr id="19" name="Text 16"/>
          <p:cNvSpPr/>
          <p:nvPr/>
        </p:nvSpPr>
        <p:spPr>
          <a:xfrm>
            <a:off x="6943487" y="7186613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Transnational learning accelerates progress toward sustainability</a:t>
            </a: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16499"/>
            <a:ext cx="125310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Module 3: Understanding the Rules of the Game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348" y="2678906"/>
            <a:ext cx="2152055" cy="13069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894892" y="3294936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</a:t>
            </a:r>
            <a:endParaRPr lang="en-US" sz="2500" dirty="0"/>
          </a:p>
        </p:txBody>
      </p:sp>
      <p:sp>
        <p:nvSpPr>
          <p:cNvPr id="5" name="Text 2"/>
          <p:cNvSpPr/>
          <p:nvPr/>
        </p:nvSpPr>
        <p:spPr>
          <a:xfrm>
            <a:off x="5357217" y="290572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Overall Goal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5357217" y="3396139"/>
            <a:ext cx="707195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Understand key legal frameworks and their planning implications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187077" y="3998952"/>
            <a:ext cx="8592860" cy="15240"/>
          </a:xfrm>
          <a:prstGeom prst="roundRect">
            <a:avLst>
              <a:gd name="adj" fmla="val 625116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2381" y="4042529"/>
            <a:ext cx="4304109" cy="1306949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894892" y="4496633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2500" dirty="0"/>
          </a:p>
        </p:txBody>
      </p:sp>
      <p:sp>
        <p:nvSpPr>
          <p:cNvPr id="10" name="Text 6"/>
          <p:cNvSpPr/>
          <p:nvPr/>
        </p:nvSpPr>
        <p:spPr>
          <a:xfrm>
            <a:off x="6433304" y="42693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Learning Objectives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6433304" y="4759762"/>
            <a:ext cx="633876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Identify EU directives, national laws, and institutional roles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6263164" y="5362575"/>
            <a:ext cx="7516773" cy="15240"/>
          </a:xfrm>
          <a:prstGeom prst="roundRect">
            <a:avLst>
              <a:gd name="adj" fmla="val 625116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294" y="5406152"/>
            <a:ext cx="6456164" cy="1306949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3894773" y="5860256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0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</a:t>
            </a:r>
            <a:endParaRPr lang="en-US" sz="2500" dirty="0"/>
          </a:p>
        </p:txBody>
      </p:sp>
      <p:sp>
        <p:nvSpPr>
          <p:cNvPr id="15" name="Text 10"/>
          <p:cNvSpPr/>
          <p:nvPr/>
        </p:nvSpPr>
        <p:spPr>
          <a:xfrm>
            <a:off x="7509272" y="56329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Module Structure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509272" y="6123384"/>
            <a:ext cx="579417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EU context, national frameworks, synthesis, and Q&amp;A</a:t>
            </a:r>
            <a:endParaRPr lang="en-US" sz="175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018254" y="2842517"/>
            <a:ext cx="557091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66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Thank You!</a:t>
            </a:r>
            <a:endParaRPr lang="en-US" sz="66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10" y="4666398"/>
            <a:ext cx="3120747" cy="3120747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608" y="4666398"/>
            <a:ext cx="3120866" cy="3120866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5926" y="4666398"/>
            <a:ext cx="3120747" cy="3120747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8124" y="4666398"/>
            <a:ext cx="3120866" cy="312086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40023"/>
            <a:ext cx="1155775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Legal Frameworks in Practice: Case Studies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302431"/>
            <a:ext cx="4158615" cy="25702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156121"/>
            <a:ext cx="370593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Turkey: Zero Waste Success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646539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Implementation of Sıfır Atık in major municipalities has increased recycling rates by 15%.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302431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5156121"/>
            <a:ext cx="415861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Romania: Infrastructure Development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6000869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EU-funded integrated waste management systems have modernized collection and treatment.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302431"/>
            <a:ext cx="4158615" cy="25702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5156121"/>
            <a:ext cx="415861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Georgia: Collection Transformation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6000869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Kutaisi has achieved 90% collection coverage through strategic planning and investment.</a:t>
            </a:r>
            <a:endParaRPr lang="en-US" sz="175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47869"/>
            <a:ext cx="7556421" cy="12049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Enforcement Mechanisms Across the Region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6280190" y="2541984"/>
            <a:ext cx="7556421" cy="4639628"/>
          </a:xfrm>
          <a:prstGeom prst="roundRect">
            <a:avLst>
              <a:gd name="adj" fmla="val 1745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287810" y="2549604"/>
            <a:ext cx="7540347" cy="863203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481405" y="2672834"/>
            <a:ext cx="212383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Country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8998387" y="2672834"/>
            <a:ext cx="2120027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Primary Enforcement Body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11511558" y="2672834"/>
            <a:ext cx="212383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Key Enforcement Tools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6287810" y="3412807"/>
            <a:ext cx="7540347" cy="863203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6481405" y="3536037"/>
            <a:ext cx="212383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Turkey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8998387" y="3536037"/>
            <a:ext cx="212002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Provincial Directorates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11511558" y="3536037"/>
            <a:ext cx="2123837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Inspections, fines, permit revocation</a:t>
            </a:r>
            <a:endParaRPr lang="en-US" sz="1500" dirty="0"/>
          </a:p>
        </p:txBody>
      </p:sp>
      <p:sp>
        <p:nvSpPr>
          <p:cNvPr id="13" name="Shape 10"/>
          <p:cNvSpPr/>
          <p:nvPr/>
        </p:nvSpPr>
        <p:spPr>
          <a:xfrm>
            <a:off x="6287810" y="4276011"/>
            <a:ext cx="7540347" cy="863203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6481405" y="4399240"/>
            <a:ext cx="212383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Romania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8998387" y="4399240"/>
            <a:ext cx="2120027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National Environmental Guard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11511558" y="4399240"/>
            <a:ext cx="2123837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Inspections, penalties, compliance orders</a:t>
            </a:r>
            <a:endParaRPr lang="en-US" sz="1500" dirty="0"/>
          </a:p>
        </p:txBody>
      </p:sp>
      <p:sp>
        <p:nvSpPr>
          <p:cNvPr id="17" name="Shape 14"/>
          <p:cNvSpPr/>
          <p:nvPr/>
        </p:nvSpPr>
        <p:spPr>
          <a:xfrm>
            <a:off x="6287810" y="5139214"/>
            <a:ext cx="7540347" cy="863203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5"/>
          <p:cNvSpPr/>
          <p:nvPr/>
        </p:nvSpPr>
        <p:spPr>
          <a:xfrm>
            <a:off x="6481405" y="5262443"/>
            <a:ext cx="212383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Bulgaria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8998387" y="5262443"/>
            <a:ext cx="2120027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Regional Inspectorates</a:t>
            </a:r>
            <a:endParaRPr lang="en-US" sz="1500" dirty="0"/>
          </a:p>
        </p:txBody>
      </p:sp>
      <p:sp>
        <p:nvSpPr>
          <p:cNvPr id="20" name="Text 17"/>
          <p:cNvSpPr/>
          <p:nvPr/>
        </p:nvSpPr>
        <p:spPr>
          <a:xfrm>
            <a:off x="11511558" y="5262443"/>
            <a:ext cx="2123837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Monitoring, sanctions, permit conditions</a:t>
            </a:r>
            <a:endParaRPr lang="en-US" sz="1500" dirty="0"/>
          </a:p>
        </p:txBody>
      </p:sp>
      <p:sp>
        <p:nvSpPr>
          <p:cNvPr id="21" name="Shape 18"/>
          <p:cNvSpPr/>
          <p:nvPr/>
        </p:nvSpPr>
        <p:spPr>
          <a:xfrm>
            <a:off x="6287810" y="6002417"/>
            <a:ext cx="7540347" cy="1171575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6481405" y="6125647"/>
            <a:ext cx="212383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Georgia</a:t>
            </a:r>
            <a:endParaRPr lang="en-US" sz="1500" dirty="0"/>
          </a:p>
        </p:txBody>
      </p:sp>
      <p:sp>
        <p:nvSpPr>
          <p:cNvPr id="23" name="Text 20"/>
          <p:cNvSpPr/>
          <p:nvPr/>
        </p:nvSpPr>
        <p:spPr>
          <a:xfrm>
            <a:off x="8998387" y="6125647"/>
            <a:ext cx="2120027" cy="92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Environmental Supervision Department</a:t>
            </a:r>
            <a:endParaRPr lang="en-US" sz="1500" dirty="0"/>
          </a:p>
        </p:txBody>
      </p:sp>
      <p:sp>
        <p:nvSpPr>
          <p:cNvPr id="24" name="Text 21"/>
          <p:cNvSpPr/>
          <p:nvPr/>
        </p:nvSpPr>
        <p:spPr>
          <a:xfrm>
            <a:off x="11511558" y="6125647"/>
            <a:ext cx="2123837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Inspections, fines, remediation orders</a:t>
            </a:r>
            <a:endParaRPr lang="en-US" sz="15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01767"/>
            <a:ext cx="7556421" cy="10632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Economic Instruments for Waste Management</a:t>
            </a:r>
            <a:endParaRPr lang="en-US" sz="3300" dirty="0"/>
          </a:p>
        </p:txBody>
      </p:sp>
      <p:sp>
        <p:nvSpPr>
          <p:cNvPr id="4" name="Shape 1"/>
          <p:cNvSpPr/>
          <p:nvPr/>
        </p:nvSpPr>
        <p:spPr>
          <a:xfrm>
            <a:off x="793790" y="2120146"/>
            <a:ext cx="7556421" cy="1267420"/>
          </a:xfrm>
          <a:prstGeom prst="roundRect">
            <a:avLst>
              <a:gd name="adj" fmla="val 563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971431" y="2297787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Landfill Tax</a:t>
            </a:r>
            <a:endParaRPr lang="en-US" sz="1650" dirty="0"/>
          </a:p>
        </p:txBody>
      </p:sp>
      <p:sp>
        <p:nvSpPr>
          <p:cNvPr id="6" name="Text 3"/>
          <p:cNvSpPr/>
          <p:nvPr/>
        </p:nvSpPr>
        <p:spPr>
          <a:xfrm>
            <a:off x="971431" y="2665571"/>
            <a:ext cx="7201138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Bulgaria and Romania have implemented landfill taxes to discourage disposal and fund alternatives.</a:t>
            </a:r>
            <a:endParaRPr lang="en-US" sz="1300" dirty="0"/>
          </a:p>
        </p:txBody>
      </p:sp>
      <p:sp>
        <p:nvSpPr>
          <p:cNvPr id="7" name="Shape 4"/>
          <p:cNvSpPr/>
          <p:nvPr/>
        </p:nvSpPr>
        <p:spPr>
          <a:xfrm>
            <a:off x="793790" y="3557587"/>
            <a:ext cx="7556421" cy="1267420"/>
          </a:xfrm>
          <a:prstGeom prst="roundRect">
            <a:avLst>
              <a:gd name="adj" fmla="val 563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971431" y="3735229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EPR Fees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971431" y="4103013"/>
            <a:ext cx="7201138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Turkey's GEKAP and similar systems in other countries make producers financially responsible.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793790" y="4995029"/>
            <a:ext cx="7556421" cy="1267420"/>
          </a:xfrm>
          <a:prstGeom prst="roundRect">
            <a:avLst>
              <a:gd name="adj" fmla="val 563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971431" y="5172670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Pay-As-You-Throw</a:t>
            </a:r>
            <a:endParaRPr lang="en-US" sz="1650" dirty="0"/>
          </a:p>
        </p:txBody>
      </p:sp>
      <p:sp>
        <p:nvSpPr>
          <p:cNvPr id="12" name="Text 9"/>
          <p:cNvSpPr/>
          <p:nvPr/>
        </p:nvSpPr>
        <p:spPr>
          <a:xfrm>
            <a:off x="971431" y="5540454"/>
            <a:ext cx="7201138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Variable rate systems based on waste generation are emerging but not widely implemented.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793790" y="6432471"/>
            <a:ext cx="7556421" cy="995243"/>
          </a:xfrm>
          <a:prstGeom prst="roundRect">
            <a:avLst>
              <a:gd name="adj" fmla="val 717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971431" y="6610112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Deposit-Refund</a:t>
            </a:r>
            <a:endParaRPr lang="en-US" sz="1650" dirty="0"/>
          </a:p>
        </p:txBody>
      </p:sp>
      <p:sp>
        <p:nvSpPr>
          <p:cNvPr id="15" name="Text 12"/>
          <p:cNvSpPr/>
          <p:nvPr/>
        </p:nvSpPr>
        <p:spPr>
          <a:xfrm>
            <a:off x="971431" y="6977896"/>
            <a:ext cx="7201138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Bottle deposit schemes are being considered or piloted in several BSB countries.</a:t>
            </a:r>
            <a:endParaRPr lang="en-US" sz="13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91753"/>
            <a:ext cx="7556421" cy="1346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Public Participation: Legal Requirements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6522601" y="2361724"/>
            <a:ext cx="30480" cy="5176004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734532" y="2588895"/>
            <a:ext cx="646390" cy="30480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0190" y="2361724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361033" y="2402145"/>
            <a:ext cx="323136" cy="403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</a:t>
            </a:r>
            <a:endParaRPr lang="en-US" sz="2500" dirty="0"/>
          </a:p>
        </p:txBody>
      </p:sp>
      <p:sp>
        <p:nvSpPr>
          <p:cNvPr id="8" name="Text 5"/>
          <p:cNvSpPr/>
          <p:nvPr/>
        </p:nvSpPr>
        <p:spPr>
          <a:xfrm>
            <a:off x="7599998" y="2435781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Planning Stage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7599998" y="2901553"/>
            <a:ext cx="6236613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Public consultation on waste management plans and strategies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6734532" y="4249222"/>
            <a:ext cx="646390" cy="30480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6280190" y="4022050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361033" y="4062472"/>
            <a:ext cx="323136" cy="403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2500" dirty="0"/>
          </a:p>
        </p:txBody>
      </p:sp>
      <p:sp>
        <p:nvSpPr>
          <p:cNvPr id="13" name="Text 10"/>
          <p:cNvSpPr/>
          <p:nvPr/>
        </p:nvSpPr>
        <p:spPr>
          <a:xfrm>
            <a:off x="7599998" y="4096107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Facility Development</a:t>
            </a:r>
            <a:endParaRPr lang="en-US" sz="2100" dirty="0"/>
          </a:p>
        </p:txBody>
      </p:sp>
      <p:sp>
        <p:nvSpPr>
          <p:cNvPr id="14" name="Text 11"/>
          <p:cNvSpPr/>
          <p:nvPr/>
        </p:nvSpPr>
        <p:spPr>
          <a:xfrm>
            <a:off x="7599998" y="4561880"/>
            <a:ext cx="6236613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Environmental impact assessment with public hearings</a:t>
            </a:r>
            <a:endParaRPr lang="en-US" sz="1650" dirty="0"/>
          </a:p>
        </p:txBody>
      </p:sp>
      <p:sp>
        <p:nvSpPr>
          <p:cNvPr id="15" name="Shape 12"/>
          <p:cNvSpPr/>
          <p:nvPr/>
        </p:nvSpPr>
        <p:spPr>
          <a:xfrm>
            <a:off x="6734532" y="5564743"/>
            <a:ext cx="646390" cy="30480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6280190" y="5337572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6361033" y="5377994"/>
            <a:ext cx="323136" cy="403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</a:t>
            </a:r>
            <a:endParaRPr lang="en-US" sz="2500" dirty="0"/>
          </a:p>
        </p:txBody>
      </p:sp>
      <p:sp>
        <p:nvSpPr>
          <p:cNvPr id="18" name="Text 15"/>
          <p:cNvSpPr/>
          <p:nvPr/>
        </p:nvSpPr>
        <p:spPr>
          <a:xfrm>
            <a:off x="7599998" y="5411629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Implementation</a:t>
            </a:r>
            <a:endParaRPr lang="en-US" sz="2100" dirty="0"/>
          </a:p>
        </p:txBody>
      </p:sp>
      <p:sp>
        <p:nvSpPr>
          <p:cNvPr id="19" name="Text 16"/>
          <p:cNvSpPr/>
          <p:nvPr/>
        </p:nvSpPr>
        <p:spPr>
          <a:xfrm>
            <a:off x="7599998" y="5877401"/>
            <a:ext cx="6236613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Information campaigns on waste separation requirements</a:t>
            </a:r>
            <a:endParaRPr lang="en-US" sz="1650" dirty="0"/>
          </a:p>
        </p:txBody>
      </p:sp>
      <p:sp>
        <p:nvSpPr>
          <p:cNvPr id="20" name="Shape 17"/>
          <p:cNvSpPr/>
          <p:nvPr/>
        </p:nvSpPr>
        <p:spPr>
          <a:xfrm>
            <a:off x="6734532" y="6880265"/>
            <a:ext cx="646390" cy="30480"/>
          </a:xfrm>
          <a:prstGeom prst="roundRect">
            <a:avLst>
              <a:gd name="adj" fmla="val 296930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6280190" y="6653093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6361033" y="6693515"/>
            <a:ext cx="323136" cy="4039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4</a:t>
            </a:r>
            <a:endParaRPr lang="en-US" sz="2500" dirty="0"/>
          </a:p>
        </p:txBody>
      </p:sp>
      <p:sp>
        <p:nvSpPr>
          <p:cNvPr id="23" name="Text 20"/>
          <p:cNvSpPr/>
          <p:nvPr/>
        </p:nvSpPr>
        <p:spPr>
          <a:xfrm>
            <a:off x="7599998" y="6727150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Monitoring</a:t>
            </a:r>
            <a:endParaRPr lang="en-US" sz="2100" dirty="0"/>
          </a:p>
        </p:txBody>
      </p:sp>
      <p:sp>
        <p:nvSpPr>
          <p:cNvPr id="24" name="Text 21"/>
          <p:cNvSpPr/>
          <p:nvPr/>
        </p:nvSpPr>
        <p:spPr>
          <a:xfrm>
            <a:off x="7599998" y="7192923"/>
            <a:ext cx="6236613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Public access to environmental performance data</a:t>
            </a:r>
            <a:endParaRPr lang="en-US" sz="165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842373"/>
            <a:ext cx="7440097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Waste Data Management Requirements</a:t>
            </a:r>
            <a:endParaRPr lang="en-US" sz="31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576632"/>
            <a:ext cx="793790" cy="95261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312104" y="2735342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Data Collection</a:t>
            </a:r>
            <a:endParaRPr lang="en-US" sz="1550" dirty="0"/>
          </a:p>
        </p:txBody>
      </p:sp>
      <p:sp>
        <p:nvSpPr>
          <p:cNvPr id="6" name="Text 2"/>
          <p:cNvSpPr/>
          <p:nvPr/>
        </p:nvSpPr>
        <p:spPr>
          <a:xfrm>
            <a:off x="7312104" y="3078599"/>
            <a:ext cx="6524506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Legal requirements for waste generators and handlers to report</a:t>
            </a:r>
            <a:endParaRPr lang="en-US" sz="12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3529251"/>
            <a:ext cx="793790" cy="95261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312104" y="3687961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National Systems</a:t>
            </a:r>
            <a:endParaRPr lang="en-US" sz="1550" dirty="0"/>
          </a:p>
        </p:txBody>
      </p:sp>
      <p:sp>
        <p:nvSpPr>
          <p:cNvPr id="9" name="Text 4"/>
          <p:cNvSpPr/>
          <p:nvPr/>
        </p:nvSpPr>
        <p:spPr>
          <a:xfrm>
            <a:off x="7312104" y="4031218"/>
            <a:ext cx="6524506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Each country has established waste information systems</a:t>
            </a:r>
            <a:endParaRPr lang="en-US" sz="12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4481870"/>
            <a:ext cx="793790" cy="95261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312104" y="4640580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Reporting</a:t>
            </a:r>
            <a:endParaRPr lang="en-US" sz="1550" dirty="0"/>
          </a:p>
        </p:txBody>
      </p:sp>
      <p:sp>
        <p:nvSpPr>
          <p:cNvPr id="12" name="Text 6"/>
          <p:cNvSpPr/>
          <p:nvPr/>
        </p:nvSpPr>
        <p:spPr>
          <a:xfrm>
            <a:off x="7312104" y="4983837"/>
            <a:ext cx="6524506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EU members must report to European Environment Agency</a:t>
            </a:r>
            <a:endParaRPr lang="en-US" sz="12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0190" y="5434489"/>
            <a:ext cx="793790" cy="952619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312104" y="5593199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Transparency</a:t>
            </a:r>
            <a:endParaRPr lang="en-US" sz="1550" dirty="0"/>
          </a:p>
        </p:txBody>
      </p:sp>
      <p:sp>
        <p:nvSpPr>
          <p:cNvPr id="15" name="Text 8"/>
          <p:cNvSpPr/>
          <p:nvPr/>
        </p:nvSpPr>
        <p:spPr>
          <a:xfrm>
            <a:off x="7312104" y="5936456"/>
            <a:ext cx="6524506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Growing requirements for public access to environmental data</a:t>
            </a:r>
            <a:endParaRPr lang="en-US" sz="125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6660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Harmonization with EU Circular Economy Package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330660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Product Design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797022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Ecodesign requirements for durability and recyclability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53091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12515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Production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615571"/>
            <a:ext cx="38988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Cleaner manufacturing processes and extended producer responsibility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452604" y="3919418"/>
            <a:ext cx="339328" cy="4242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2650" dirty="0"/>
          </a:p>
        </p:txBody>
      </p:sp>
      <p:sp>
        <p:nvSpPr>
          <p:cNvPr id="11" name="Text 6"/>
          <p:cNvSpPr/>
          <p:nvPr/>
        </p:nvSpPr>
        <p:spPr>
          <a:xfrm>
            <a:off x="9937790" y="57591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Consumption</a:t>
            </a:r>
            <a:endParaRPr lang="en-US" sz="2200" dirty="0"/>
          </a:p>
        </p:txBody>
      </p:sp>
      <p:sp>
        <p:nvSpPr>
          <p:cNvPr id="12" name="Text 7"/>
          <p:cNvSpPr/>
          <p:nvPr/>
        </p:nvSpPr>
        <p:spPr>
          <a:xfrm>
            <a:off x="9937790" y="6249591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Consumer information and green public procurement</a:t>
            </a:r>
            <a:endParaRPr lang="en-US" sz="1750" dirty="0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4103" y="6145292"/>
            <a:ext cx="339328" cy="42422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857256" y="57591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Waste Management</a:t>
            </a:r>
            <a:endParaRPr lang="en-US" sz="2200" dirty="0"/>
          </a:p>
        </p:txBody>
      </p:sp>
      <p:sp>
        <p:nvSpPr>
          <p:cNvPr id="16" name="Text 9"/>
          <p:cNvSpPr/>
          <p:nvPr/>
        </p:nvSpPr>
        <p:spPr>
          <a:xfrm>
            <a:off x="793790" y="6249591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Increased recycling targets and landfill restrictions</a:t>
            </a:r>
            <a:endParaRPr lang="en-US" sz="1750" dirty="0"/>
          </a:p>
        </p:txBody>
      </p:sp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38230" y="5756791"/>
            <a:ext cx="339328" cy="42422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058114"/>
            <a:ext cx="1219033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Transboundary Waste Movement Regulations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333869"/>
            <a:ext cx="421790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Waste Shipment Regulation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915013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Controls movement of waste between EU countries and to/from non-EU countries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84489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Prior notification for hazardous waste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28708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Restrictions on exports to developing countries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72928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Documentation requirements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3333869"/>
            <a:ext cx="452258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Basel Convention Implementation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391501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All BSB countries are parties to this international treaty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48198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Controls hazardous waste movements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4924187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Requires environmentally sound management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366385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Prior informed consent procedure</a:t>
            </a:r>
            <a:endParaRPr lang="en-US" sz="175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91753"/>
            <a:ext cx="7556421" cy="1346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Marine Litter Policies in the Black Sea Region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793790" y="2361724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633" y="2402145"/>
            <a:ext cx="323136" cy="40397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493996" y="2435781"/>
            <a:ext cx="282559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Bucharest Convention</a:t>
            </a:r>
            <a:endParaRPr lang="en-US" sz="2100" dirty="0"/>
          </a:p>
        </p:txBody>
      </p:sp>
      <p:sp>
        <p:nvSpPr>
          <p:cNvPr id="7" name="Text 3"/>
          <p:cNvSpPr/>
          <p:nvPr/>
        </p:nvSpPr>
        <p:spPr>
          <a:xfrm>
            <a:off x="1493996" y="2901553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Framework for protecting the Black Sea from pollution</a:t>
            </a:r>
            <a:endParaRPr lang="en-US" sz="1650" dirty="0"/>
          </a:p>
        </p:txBody>
      </p:sp>
      <p:sp>
        <p:nvSpPr>
          <p:cNvPr id="8" name="Shape 4"/>
          <p:cNvSpPr/>
          <p:nvPr/>
        </p:nvSpPr>
        <p:spPr>
          <a:xfrm>
            <a:off x="793790" y="3677245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633" y="3717667"/>
            <a:ext cx="323136" cy="40397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493996" y="3751302"/>
            <a:ext cx="372356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Single-Use Plastics Measures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493996" y="4217075"/>
            <a:ext cx="6856214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Implementation of bans and restrictions on common marine litter items</a:t>
            </a:r>
            <a:endParaRPr lang="en-US" sz="1650" dirty="0"/>
          </a:p>
        </p:txBody>
      </p:sp>
      <p:sp>
        <p:nvSpPr>
          <p:cNvPr id="12" name="Shape 7"/>
          <p:cNvSpPr/>
          <p:nvPr/>
        </p:nvSpPr>
        <p:spPr>
          <a:xfrm>
            <a:off x="793790" y="5337572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633" y="5377994"/>
            <a:ext cx="323136" cy="403979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493996" y="5411629"/>
            <a:ext cx="3072646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Port Reception Facilities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1493996" y="5877401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Requirements for ships to dispose of waste properly at ports</a:t>
            </a:r>
            <a:endParaRPr lang="en-US" sz="1650" dirty="0"/>
          </a:p>
        </p:txBody>
      </p:sp>
      <p:sp>
        <p:nvSpPr>
          <p:cNvPr id="16" name="Shape 10"/>
          <p:cNvSpPr/>
          <p:nvPr/>
        </p:nvSpPr>
        <p:spPr>
          <a:xfrm>
            <a:off x="793790" y="6653093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633" y="6693515"/>
            <a:ext cx="323136" cy="403979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493996" y="6727150"/>
            <a:ext cx="3448050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Beach Cleanup Regulations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493996" y="7192923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Municipal responsibilities for coastal waste management</a:t>
            </a:r>
            <a:endParaRPr lang="en-US" sz="165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69355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459123"/>
            <a:ext cx="12536805" cy="673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Hazardous Waste Management Legal Framework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793790" y="5425321"/>
            <a:ext cx="3018353" cy="215384"/>
          </a:xfrm>
          <a:prstGeom prst="roundRect">
            <a:avLst>
              <a:gd name="adj" fmla="val 4202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793790" y="5963841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Classification</a:t>
            </a:r>
            <a:endParaRPr lang="en-US" sz="2100" dirty="0"/>
          </a:p>
        </p:txBody>
      </p:sp>
      <p:sp>
        <p:nvSpPr>
          <p:cNvPr id="6" name="Text 3"/>
          <p:cNvSpPr/>
          <p:nvPr/>
        </p:nvSpPr>
        <p:spPr>
          <a:xfrm>
            <a:off x="793790" y="6429613"/>
            <a:ext cx="3018353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Legal definitions and lists of hazardous waste based on EU system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4135279" y="5102066"/>
            <a:ext cx="3018353" cy="215384"/>
          </a:xfrm>
          <a:prstGeom prst="roundRect">
            <a:avLst>
              <a:gd name="adj" fmla="val 4202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4135279" y="5640586"/>
            <a:ext cx="3018353" cy="673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Handling Requirements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4135279" y="6442948"/>
            <a:ext cx="3018353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Special storage, labeling, and transportation regulations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7476768" y="4778812"/>
            <a:ext cx="3018353" cy="215384"/>
          </a:xfrm>
          <a:prstGeom prst="roundRect">
            <a:avLst>
              <a:gd name="adj" fmla="val 4202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7476768" y="5317331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Treatment Facilities</a:t>
            </a:r>
            <a:endParaRPr lang="en-US" sz="2100" dirty="0"/>
          </a:p>
        </p:txBody>
      </p:sp>
      <p:sp>
        <p:nvSpPr>
          <p:cNvPr id="12" name="Text 9"/>
          <p:cNvSpPr/>
          <p:nvPr/>
        </p:nvSpPr>
        <p:spPr>
          <a:xfrm>
            <a:off x="7476768" y="5783104"/>
            <a:ext cx="3018353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Strict permitting and technical standards for hazardous waste operators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10818257" y="4455676"/>
            <a:ext cx="3018353" cy="215384"/>
          </a:xfrm>
          <a:prstGeom prst="roundRect">
            <a:avLst>
              <a:gd name="adj" fmla="val 4202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10818257" y="4994196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Tracking System</a:t>
            </a:r>
            <a:endParaRPr lang="en-US" sz="2100" dirty="0"/>
          </a:p>
        </p:txBody>
      </p:sp>
      <p:sp>
        <p:nvSpPr>
          <p:cNvPr id="15" name="Text 12"/>
          <p:cNvSpPr/>
          <p:nvPr/>
        </p:nvSpPr>
        <p:spPr>
          <a:xfrm>
            <a:off x="10818257" y="5459968"/>
            <a:ext cx="3018353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Cradle-to-grave documentation requirements for hazardous waste</a:t>
            </a:r>
            <a:endParaRPr lang="en-US" sz="16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97374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The EU Framework: A Benchmark for the Region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655094"/>
            <a:ext cx="3664863" cy="2765227"/>
          </a:xfrm>
          <a:prstGeom prst="roundRect">
            <a:avLst>
              <a:gd name="adj" fmla="val 3445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514624" y="2889528"/>
            <a:ext cx="319599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Foundation for RO &amp; BG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514624" y="3734276"/>
            <a:ext cx="319599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As EU Member States, Romania and Bulgaria must transpose and implement EU waste directives.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0171867" y="2655094"/>
            <a:ext cx="3664863" cy="2765227"/>
          </a:xfrm>
          <a:prstGeom prst="roundRect">
            <a:avLst>
              <a:gd name="adj" fmla="val 3445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0406301" y="288952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Guidance for TR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406301" y="3379946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As an EU Candidate Country, Turkey is progressively aligning with the EU acquis.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280190" y="5647134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514624" y="58815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Reference for GEO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514624" y="6371987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Georgia's Association Agreement includes commitments to approximate legislation with EU directives.</a:t>
            </a:r>
            <a:endParaRPr lang="en-US" sz="175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517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298508"/>
            <a:ext cx="11077694" cy="637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Construction &amp; Demolition Waste Regulations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793790" y="4242554"/>
            <a:ext cx="6419374" cy="1518047"/>
          </a:xfrm>
          <a:prstGeom prst="roundRect">
            <a:avLst>
              <a:gd name="adj" fmla="val 5648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05483" y="4454247"/>
            <a:ext cx="3045381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Separation Requirements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1005483" y="4895493"/>
            <a:ext cx="5995987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Legal obligations to separate C&amp;D waste at source in most BSB countries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7417237" y="4242554"/>
            <a:ext cx="6419374" cy="1518047"/>
          </a:xfrm>
          <a:prstGeom prst="roundRect">
            <a:avLst>
              <a:gd name="adj" fmla="val 5648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7628930" y="4454247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Recovery Targets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7628930" y="4895493"/>
            <a:ext cx="5995987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EU members must achieve 70% recovery of non-hazardous C&amp;D waste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793790" y="5964674"/>
            <a:ext cx="6419374" cy="1518047"/>
          </a:xfrm>
          <a:prstGeom prst="roundRect">
            <a:avLst>
              <a:gd name="adj" fmla="val 5648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05483" y="6176367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Permitting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1005483" y="6617613"/>
            <a:ext cx="5995987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Special permits required for C&amp;D waste processing facilities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417237" y="5964674"/>
            <a:ext cx="6419374" cy="1518047"/>
          </a:xfrm>
          <a:prstGeom prst="roundRect">
            <a:avLst>
              <a:gd name="adj" fmla="val 5648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7628930" y="6176367"/>
            <a:ext cx="3087767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Green Building Standards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7628930" y="6617613"/>
            <a:ext cx="5995987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Emerging requirements for waste management plans in construction projects</a:t>
            </a:r>
            <a:endParaRPr lang="en-US" sz="16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198465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780109"/>
            <a:ext cx="7110532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Food Waste Legislation Developments</a:t>
            </a:r>
            <a:endParaRPr lang="en-US" sz="3100" dirty="0"/>
          </a:p>
        </p:txBody>
      </p:sp>
      <p:sp>
        <p:nvSpPr>
          <p:cNvPr id="4" name="Shape 1"/>
          <p:cNvSpPr/>
          <p:nvPr/>
        </p:nvSpPr>
        <p:spPr>
          <a:xfrm>
            <a:off x="7303770" y="3514368"/>
            <a:ext cx="22860" cy="3919657"/>
          </a:xfrm>
          <a:prstGeom prst="roundRect">
            <a:avLst>
              <a:gd name="adj" fmla="val 291721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683216" y="3681532"/>
            <a:ext cx="476250" cy="22860"/>
          </a:xfrm>
          <a:prstGeom prst="roundRect">
            <a:avLst>
              <a:gd name="adj" fmla="val 291721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136606" y="3514368"/>
            <a:ext cx="357188" cy="357188"/>
          </a:xfrm>
          <a:prstGeom prst="roundRect">
            <a:avLst>
              <a:gd name="adj" fmla="val 1867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7196137" y="3544133"/>
            <a:ext cx="2381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4536758" y="3568898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9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EU Target</a:t>
            </a:r>
            <a:endParaRPr lang="en-US" sz="1550" dirty="0"/>
          </a:p>
        </p:txBody>
      </p:sp>
      <p:sp>
        <p:nvSpPr>
          <p:cNvPr id="9" name="Text 6"/>
          <p:cNvSpPr/>
          <p:nvPr/>
        </p:nvSpPr>
        <p:spPr>
          <a:xfrm>
            <a:off x="793790" y="3912156"/>
            <a:ext cx="5727621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0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30% reduction at retail/consumption by 2030</a:t>
            </a:r>
            <a:endParaRPr lang="en-US" sz="1250" dirty="0"/>
          </a:p>
        </p:txBody>
      </p:sp>
      <p:sp>
        <p:nvSpPr>
          <p:cNvPr id="10" name="Shape 7"/>
          <p:cNvSpPr/>
          <p:nvPr/>
        </p:nvSpPr>
        <p:spPr>
          <a:xfrm>
            <a:off x="7470934" y="4634151"/>
            <a:ext cx="476250" cy="22860"/>
          </a:xfrm>
          <a:prstGeom prst="roundRect">
            <a:avLst>
              <a:gd name="adj" fmla="val 291721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7136606" y="4466987"/>
            <a:ext cx="357188" cy="357188"/>
          </a:xfrm>
          <a:prstGeom prst="roundRect">
            <a:avLst>
              <a:gd name="adj" fmla="val 1867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7196137" y="4496753"/>
            <a:ext cx="2381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1850" dirty="0"/>
          </a:p>
        </p:txBody>
      </p:sp>
      <p:sp>
        <p:nvSpPr>
          <p:cNvPr id="13" name="Text 10"/>
          <p:cNvSpPr/>
          <p:nvPr/>
        </p:nvSpPr>
        <p:spPr>
          <a:xfrm>
            <a:off x="8108990" y="4521517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Separate Collection</a:t>
            </a:r>
            <a:endParaRPr lang="en-US" sz="1550" dirty="0"/>
          </a:p>
        </p:txBody>
      </p:sp>
      <p:sp>
        <p:nvSpPr>
          <p:cNvPr id="14" name="Text 11"/>
          <p:cNvSpPr/>
          <p:nvPr/>
        </p:nvSpPr>
        <p:spPr>
          <a:xfrm>
            <a:off x="8108990" y="4864775"/>
            <a:ext cx="5727621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Mandatory bio-waste separation in EU by end of 2023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6683216" y="5455206"/>
            <a:ext cx="476250" cy="22860"/>
          </a:xfrm>
          <a:prstGeom prst="roundRect">
            <a:avLst>
              <a:gd name="adj" fmla="val 291721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7136606" y="5288042"/>
            <a:ext cx="357188" cy="357188"/>
          </a:xfrm>
          <a:prstGeom prst="roundRect">
            <a:avLst>
              <a:gd name="adj" fmla="val 1867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7196137" y="5317808"/>
            <a:ext cx="2381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</a:t>
            </a:r>
            <a:endParaRPr lang="en-US" sz="1850" dirty="0"/>
          </a:p>
        </p:txBody>
      </p:sp>
      <p:sp>
        <p:nvSpPr>
          <p:cNvPr id="18" name="Text 15"/>
          <p:cNvSpPr/>
          <p:nvPr/>
        </p:nvSpPr>
        <p:spPr>
          <a:xfrm>
            <a:off x="4395430" y="5342573"/>
            <a:ext cx="2125980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9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Donation Frameworks</a:t>
            </a:r>
            <a:endParaRPr lang="en-US" sz="1550" dirty="0"/>
          </a:p>
        </p:txBody>
      </p:sp>
      <p:sp>
        <p:nvSpPr>
          <p:cNvPr id="19" name="Text 16"/>
          <p:cNvSpPr/>
          <p:nvPr/>
        </p:nvSpPr>
        <p:spPr>
          <a:xfrm>
            <a:off x="793790" y="5685830"/>
            <a:ext cx="5727621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0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Legal protections for food donation in some BSB countries</a:t>
            </a:r>
            <a:endParaRPr lang="en-US" sz="1250" dirty="0"/>
          </a:p>
        </p:txBody>
      </p:sp>
      <p:sp>
        <p:nvSpPr>
          <p:cNvPr id="20" name="Shape 17"/>
          <p:cNvSpPr/>
          <p:nvPr/>
        </p:nvSpPr>
        <p:spPr>
          <a:xfrm>
            <a:off x="7470934" y="6276380"/>
            <a:ext cx="476250" cy="22860"/>
          </a:xfrm>
          <a:prstGeom prst="roundRect">
            <a:avLst>
              <a:gd name="adj" fmla="val 291721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7136606" y="6109216"/>
            <a:ext cx="357188" cy="357188"/>
          </a:xfrm>
          <a:prstGeom prst="roundRect">
            <a:avLst>
              <a:gd name="adj" fmla="val 1867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7196137" y="6138982"/>
            <a:ext cx="2381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4</a:t>
            </a:r>
            <a:endParaRPr lang="en-US" sz="1850" dirty="0"/>
          </a:p>
        </p:txBody>
      </p:sp>
      <p:sp>
        <p:nvSpPr>
          <p:cNvPr id="23" name="Text 20"/>
          <p:cNvSpPr/>
          <p:nvPr/>
        </p:nvSpPr>
        <p:spPr>
          <a:xfrm>
            <a:off x="8108990" y="6163747"/>
            <a:ext cx="1984653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Date Labeling</a:t>
            </a:r>
            <a:endParaRPr lang="en-US" sz="1550" dirty="0"/>
          </a:p>
        </p:txBody>
      </p:sp>
      <p:sp>
        <p:nvSpPr>
          <p:cNvPr id="24" name="Text 21"/>
          <p:cNvSpPr/>
          <p:nvPr/>
        </p:nvSpPr>
        <p:spPr>
          <a:xfrm>
            <a:off x="8108990" y="6507004"/>
            <a:ext cx="5727621" cy="2540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Clarification of "best before" vs. "use by" to reduce waste</a:t>
            </a:r>
            <a:endParaRPr lang="en-US" sz="125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774388"/>
            <a:ext cx="7556421" cy="9215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29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Green Public Procurement for Waste Services</a:t>
            </a:r>
            <a:endParaRPr lang="en-US" sz="29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917031"/>
            <a:ext cx="737116" cy="8845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52005" y="3064431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Legal Basis</a:t>
            </a:r>
            <a:endParaRPr lang="en-US" sz="1450" dirty="0"/>
          </a:p>
        </p:txBody>
      </p:sp>
      <p:sp>
        <p:nvSpPr>
          <p:cNvPr id="6" name="Text 2"/>
          <p:cNvSpPr/>
          <p:nvPr/>
        </p:nvSpPr>
        <p:spPr>
          <a:xfrm>
            <a:off x="1752005" y="3383161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EU procurement directives allow environmental criteria</a:t>
            </a:r>
            <a:endParaRPr lang="en-US" sz="11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3801547"/>
            <a:ext cx="737116" cy="8845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52005" y="3948946"/>
            <a:ext cx="2027515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Environmental Criteria</a:t>
            </a:r>
            <a:endParaRPr lang="en-US" sz="1450" dirty="0"/>
          </a:p>
        </p:txBody>
      </p:sp>
      <p:sp>
        <p:nvSpPr>
          <p:cNvPr id="9" name="Text 4"/>
          <p:cNvSpPr/>
          <p:nvPr/>
        </p:nvSpPr>
        <p:spPr>
          <a:xfrm>
            <a:off x="1752005" y="4267676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Vehicle emissions, recycling rates, worker training</a:t>
            </a:r>
            <a:endParaRPr lang="en-US" sz="11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4686062"/>
            <a:ext cx="737116" cy="8845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52005" y="4833461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Award Mechanisms</a:t>
            </a:r>
            <a:endParaRPr lang="en-US" sz="1450" dirty="0"/>
          </a:p>
        </p:txBody>
      </p:sp>
      <p:sp>
        <p:nvSpPr>
          <p:cNvPr id="12" name="Text 6"/>
          <p:cNvSpPr/>
          <p:nvPr/>
        </p:nvSpPr>
        <p:spPr>
          <a:xfrm>
            <a:off x="1752005" y="5152192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Best value approach considering environmental performance</a:t>
            </a:r>
            <a:endParaRPr lang="en-US" sz="11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5570577"/>
            <a:ext cx="737116" cy="88451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752005" y="5717977"/>
            <a:ext cx="2148959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Performance Monitoring</a:t>
            </a:r>
            <a:endParaRPr lang="en-US" sz="1450" dirty="0"/>
          </a:p>
        </p:txBody>
      </p:sp>
      <p:sp>
        <p:nvSpPr>
          <p:cNvPr id="15" name="Text 8"/>
          <p:cNvSpPr/>
          <p:nvPr/>
        </p:nvSpPr>
        <p:spPr>
          <a:xfrm>
            <a:off x="1752005" y="6036707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Contract requirements for reporting and verification</a:t>
            </a:r>
            <a:endParaRPr lang="en-US" sz="115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3301" y="544711"/>
            <a:ext cx="6893838" cy="402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Informal Sector Integration: Legal Approaches</a:t>
            </a:r>
            <a:endParaRPr lang="en-US" sz="25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01" y="1204555"/>
            <a:ext cx="3218974" cy="198941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073128" y="1204555"/>
            <a:ext cx="1609487" cy="201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Recognition</a:t>
            </a:r>
            <a:endParaRPr lang="en-US" sz="1250" dirty="0"/>
          </a:p>
        </p:txBody>
      </p:sp>
      <p:sp>
        <p:nvSpPr>
          <p:cNvPr id="5" name="Text 2"/>
          <p:cNvSpPr/>
          <p:nvPr/>
        </p:nvSpPr>
        <p:spPr>
          <a:xfrm>
            <a:off x="4073128" y="1482923"/>
            <a:ext cx="9863971" cy="2058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Legal frameworks acknowledging informal recyclers' role in the system</a:t>
            </a:r>
            <a:endParaRPr lang="en-US" sz="10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01" y="3451384"/>
            <a:ext cx="3218974" cy="198941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073128" y="3451384"/>
            <a:ext cx="1609487" cy="201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Formalization</a:t>
            </a:r>
            <a:endParaRPr lang="en-US" sz="1250" dirty="0"/>
          </a:p>
        </p:txBody>
      </p:sp>
      <p:sp>
        <p:nvSpPr>
          <p:cNvPr id="8" name="Text 4"/>
          <p:cNvSpPr/>
          <p:nvPr/>
        </p:nvSpPr>
        <p:spPr>
          <a:xfrm>
            <a:off x="4073128" y="3729752"/>
            <a:ext cx="9863971" cy="2058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Registration systems and cooperatives for waste pickers</a:t>
            </a:r>
            <a:endParaRPr lang="en-US" sz="1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01" y="5698212"/>
            <a:ext cx="3218974" cy="198941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073128" y="5698212"/>
            <a:ext cx="1609487" cy="201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Integration</a:t>
            </a:r>
            <a:endParaRPr lang="en-US" sz="1250" dirty="0"/>
          </a:p>
        </p:txBody>
      </p:sp>
      <p:sp>
        <p:nvSpPr>
          <p:cNvPr id="11" name="Text 6"/>
          <p:cNvSpPr/>
          <p:nvPr/>
        </p:nvSpPr>
        <p:spPr>
          <a:xfrm>
            <a:off x="4073128" y="5976580"/>
            <a:ext cx="9863971" cy="2058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Inclusion in formal waste management contracts and operations</a:t>
            </a:r>
            <a:endParaRPr lang="en-US" sz="10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24508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Digital Tools for Waste Policy Implementation</a:t>
            </a:r>
            <a:endParaRPr lang="en-US" sz="40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406491"/>
            <a:ext cx="510302" cy="51030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3790" y="3120866"/>
            <a:ext cx="2348627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Citizen Apps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793790" y="3562112"/>
            <a:ext cx="2348627" cy="980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Mobile applications for waste collection schedules and reporting</a:t>
            </a:r>
            <a:endParaRPr lang="en-US" sz="16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7568" y="2406491"/>
            <a:ext cx="510302" cy="51030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397568" y="3120866"/>
            <a:ext cx="2348746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Tracking Systems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3397568" y="3562112"/>
            <a:ext cx="2348746" cy="980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QR codes and RFID for waste container identification</a:t>
            </a:r>
            <a:endParaRPr lang="en-US" sz="16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1464" y="2406491"/>
            <a:ext cx="510302" cy="51030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01464" y="3120866"/>
            <a:ext cx="2348746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GIS Mapping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6001464" y="3562112"/>
            <a:ext cx="2348746" cy="980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Spatial analysis for facility planning and collection routes</a:t>
            </a:r>
            <a:endParaRPr lang="en-US" sz="1600" dirty="0"/>
          </a:p>
        </p:txBody>
      </p:sp>
      <p:sp>
        <p:nvSpPr>
          <p:cNvPr id="13" name="Shape 7"/>
          <p:cNvSpPr/>
          <p:nvPr/>
        </p:nvSpPr>
        <p:spPr>
          <a:xfrm>
            <a:off x="819269" y="4940260"/>
            <a:ext cx="459224" cy="530781"/>
          </a:xfrm>
          <a:prstGeom prst="roundRect">
            <a:avLst>
              <a:gd name="adj" fmla="val 11947"/>
            </a:avLst>
          </a:prstGeom>
          <a:solidFill>
            <a:srgbClr val="E6E6E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4950500"/>
            <a:ext cx="510302" cy="510302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793790" y="5664875"/>
            <a:ext cx="2348627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Reporting Platforms</a:t>
            </a:r>
            <a:endParaRPr lang="en-US" sz="2000" dirty="0"/>
          </a:p>
        </p:txBody>
      </p:sp>
      <p:sp>
        <p:nvSpPr>
          <p:cNvPr id="16" name="Text 9"/>
          <p:cNvSpPr/>
          <p:nvPr/>
        </p:nvSpPr>
        <p:spPr>
          <a:xfrm>
            <a:off x="793790" y="6424970"/>
            <a:ext cx="2348627" cy="980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Digital systems for regulatory compliance and data submission</a:t>
            </a:r>
            <a:endParaRPr lang="en-US" sz="16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1270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Landfill Aftercare Regulations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470428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303973" y="2470428"/>
            <a:ext cx="296132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Closure Requirements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303973" y="2960846"/>
            <a:ext cx="704623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Legal procedures for properly capping and sealing landfills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133951" y="3550563"/>
            <a:ext cx="170021" cy="1216223"/>
          </a:xfrm>
          <a:prstGeom prst="roundRect">
            <a:avLst>
              <a:gd name="adj" fmla="val 56033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644134" y="35505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Monitoring Period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644134" y="4040981"/>
            <a:ext cx="670607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Minimum 30-year aftercare requirement in EU-aligned regulations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1474232" y="4993600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984415" y="4993600"/>
            <a:ext cx="285059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Financial Guarantees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984415" y="5484019"/>
            <a:ext cx="63657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Operators must provide funds for long-term maintenance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1814513" y="6073735"/>
            <a:ext cx="170021" cy="1216223"/>
          </a:xfrm>
          <a:prstGeom prst="roundRect">
            <a:avLst>
              <a:gd name="adj" fmla="val 56033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2324695" y="6073735"/>
            <a:ext cx="314134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Remediation Standards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2324695" y="6564154"/>
            <a:ext cx="60255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Requirements for addressing contamination from old dumps</a:t>
            </a:r>
            <a:endParaRPr lang="en-US" sz="175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27190"/>
            <a:ext cx="9624298" cy="602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Future Policy Directions in the BSB Region</a:t>
            </a:r>
            <a:endParaRPr lang="en-US" sz="3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7430" y="2315170"/>
            <a:ext cx="1614011" cy="1110734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8823" y="2838688"/>
            <a:ext cx="271105" cy="33885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54203" y="2507933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Circular Economy</a:t>
            </a:r>
            <a:endParaRPr lang="en-US" sz="1850" dirty="0"/>
          </a:p>
        </p:txBody>
      </p:sp>
      <p:sp>
        <p:nvSpPr>
          <p:cNvPr id="6" name="Text 2"/>
          <p:cNvSpPr/>
          <p:nvPr/>
        </p:nvSpPr>
        <p:spPr>
          <a:xfrm>
            <a:off x="5054203" y="2924770"/>
            <a:ext cx="390941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Comprehensive product lifecycle approach</a:t>
            </a:r>
            <a:endParaRPr lang="en-US" sz="1500" dirty="0"/>
          </a:p>
        </p:txBody>
      </p:sp>
      <p:sp>
        <p:nvSpPr>
          <p:cNvPr id="7" name="Shape 3"/>
          <p:cNvSpPr/>
          <p:nvPr/>
        </p:nvSpPr>
        <p:spPr>
          <a:xfrm>
            <a:off x="4909542" y="3440430"/>
            <a:ext cx="8878967" cy="11430"/>
          </a:xfrm>
          <a:prstGeom prst="roundRect">
            <a:avLst>
              <a:gd name="adj" fmla="val 708465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0424" y="3474006"/>
            <a:ext cx="3228022" cy="111073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3918823" y="3859887"/>
            <a:ext cx="271105" cy="3388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400"/>
              </a:lnSpc>
              <a:buNone/>
            </a:pPr>
            <a:r>
              <a:rPr lang="en-US" sz="21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2100" dirty="0"/>
          </a:p>
        </p:txBody>
      </p:sp>
      <p:sp>
        <p:nvSpPr>
          <p:cNvPr id="10" name="Text 5"/>
          <p:cNvSpPr/>
          <p:nvPr/>
        </p:nvSpPr>
        <p:spPr>
          <a:xfrm>
            <a:off x="5861209" y="3666768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Industrial Symbiosis</a:t>
            </a:r>
            <a:endParaRPr lang="en-US" sz="1850" dirty="0"/>
          </a:p>
        </p:txBody>
      </p:sp>
      <p:sp>
        <p:nvSpPr>
          <p:cNvPr id="11" name="Text 6"/>
          <p:cNvSpPr/>
          <p:nvPr/>
        </p:nvSpPr>
        <p:spPr>
          <a:xfrm>
            <a:off x="5861209" y="4083606"/>
            <a:ext cx="4281726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Waste from one sector as resource for another</a:t>
            </a:r>
            <a:endParaRPr lang="en-US" sz="1500" dirty="0"/>
          </a:p>
        </p:txBody>
      </p:sp>
      <p:sp>
        <p:nvSpPr>
          <p:cNvPr id="12" name="Shape 7"/>
          <p:cNvSpPr/>
          <p:nvPr/>
        </p:nvSpPr>
        <p:spPr>
          <a:xfrm>
            <a:off x="5716548" y="4599265"/>
            <a:ext cx="8071961" cy="11430"/>
          </a:xfrm>
          <a:prstGeom prst="roundRect">
            <a:avLst>
              <a:gd name="adj" fmla="val 708465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3418" y="4632841"/>
            <a:ext cx="4842034" cy="1110734"/>
          </a:xfrm>
          <a:prstGeom prst="rect">
            <a:avLst/>
          </a:prstGeom>
        </p:spPr>
      </p:pic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8823" y="5018723"/>
            <a:ext cx="271105" cy="338852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668214" y="4825603"/>
            <a:ext cx="2845118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Community Engagement</a:t>
            </a:r>
            <a:endParaRPr lang="en-US" sz="1850" dirty="0"/>
          </a:p>
        </p:txBody>
      </p:sp>
      <p:sp>
        <p:nvSpPr>
          <p:cNvPr id="16" name="Text 9"/>
          <p:cNvSpPr/>
          <p:nvPr/>
        </p:nvSpPr>
        <p:spPr>
          <a:xfrm>
            <a:off x="6668214" y="5242441"/>
            <a:ext cx="4465915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Participatory approaches to waste management</a:t>
            </a:r>
            <a:endParaRPr lang="en-US" sz="1500" dirty="0"/>
          </a:p>
        </p:txBody>
      </p:sp>
      <p:sp>
        <p:nvSpPr>
          <p:cNvPr id="17" name="Shape 10"/>
          <p:cNvSpPr/>
          <p:nvPr/>
        </p:nvSpPr>
        <p:spPr>
          <a:xfrm>
            <a:off x="6523553" y="5758101"/>
            <a:ext cx="7264956" cy="11430"/>
          </a:xfrm>
          <a:prstGeom prst="roundRect">
            <a:avLst>
              <a:gd name="adj" fmla="val 708465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6294" y="5791676"/>
            <a:ext cx="6456164" cy="1110734"/>
          </a:xfrm>
          <a:prstGeom prst="rect">
            <a:avLst/>
          </a:prstGeom>
        </p:spPr>
      </p:pic>
      <p:pic>
        <p:nvPicPr>
          <p:cNvPr id="19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18704" y="6177558"/>
            <a:ext cx="271105" cy="338852"/>
          </a:xfrm>
          <a:prstGeom prst="rect">
            <a:avLst/>
          </a:prstGeom>
        </p:spPr>
      </p:pic>
      <p:sp>
        <p:nvSpPr>
          <p:cNvPr id="20" name="Text 11"/>
          <p:cNvSpPr/>
          <p:nvPr/>
        </p:nvSpPr>
        <p:spPr>
          <a:xfrm>
            <a:off x="7475220" y="5984438"/>
            <a:ext cx="2802255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Regional Harmonization</a:t>
            </a:r>
            <a:endParaRPr lang="en-US" sz="1850" dirty="0"/>
          </a:p>
        </p:txBody>
      </p:sp>
      <p:sp>
        <p:nvSpPr>
          <p:cNvPr id="21" name="Text 12"/>
          <p:cNvSpPr/>
          <p:nvPr/>
        </p:nvSpPr>
        <p:spPr>
          <a:xfrm>
            <a:off x="7475220" y="6401276"/>
            <a:ext cx="3749397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Coordinated Black Sea Basin approaches</a:t>
            </a:r>
            <a:endParaRPr lang="en-US" sz="15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36715"/>
            <a:ext cx="897147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Thank You for Your Participation!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10" y="2645093"/>
            <a:ext cx="3120747" cy="3120747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608" y="2645093"/>
            <a:ext cx="3120866" cy="3120866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5926" y="2645093"/>
            <a:ext cx="3120747" cy="3120747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8124" y="2645093"/>
            <a:ext cx="3120866" cy="3120866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793790" y="6167080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Together, we can build effective waste management systems across the Black Sea Basin. Please stay connected through the BSB00027 project website and upcoming activities.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05376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Guiding Lights: Core Principles of EU Waste Policy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976563"/>
            <a:ext cx="2173724" cy="1306949"/>
          </a:xfrm>
          <a:prstGeom prst="roundRect">
            <a:avLst>
              <a:gd name="adj" fmla="val 728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167" y="3430667"/>
            <a:ext cx="318968" cy="39862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194328" y="32033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Waste Hierarchy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3194328" y="3693795"/>
            <a:ext cx="501038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Prevention, reuse, recycling, recovery, disposal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3080861" y="4268272"/>
            <a:ext cx="10642402" cy="15240"/>
          </a:xfrm>
          <a:prstGeom prst="roundRect">
            <a:avLst>
              <a:gd name="adj" fmla="val 625116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5"/>
          <p:cNvSpPr/>
          <p:nvPr/>
        </p:nvSpPr>
        <p:spPr>
          <a:xfrm>
            <a:off x="793790" y="4396859"/>
            <a:ext cx="4347567" cy="1306949"/>
          </a:xfrm>
          <a:prstGeom prst="roundRect">
            <a:avLst>
              <a:gd name="adj" fmla="val 728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8089" y="4850963"/>
            <a:ext cx="318968" cy="398621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368171" y="4623673"/>
            <a:ext cx="302144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Polluter Pays Principle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5368171" y="5114092"/>
            <a:ext cx="45055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Waste producers bear management costs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5254704" y="5688568"/>
            <a:ext cx="8468558" cy="15240"/>
          </a:xfrm>
          <a:prstGeom prst="roundRect">
            <a:avLst>
              <a:gd name="adj" fmla="val 625116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9"/>
          <p:cNvSpPr/>
          <p:nvPr/>
        </p:nvSpPr>
        <p:spPr>
          <a:xfrm>
            <a:off x="793790" y="5817156"/>
            <a:ext cx="6521410" cy="1306949"/>
          </a:xfrm>
          <a:prstGeom prst="roundRect">
            <a:avLst>
              <a:gd name="adj" fmla="val 728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011" y="6271260"/>
            <a:ext cx="318968" cy="398621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7542014" y="6043970"/>
            <a:ext cx="451639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Extended Producer Responsibility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542014" y="6534388"/>
            <a:ext cx="51765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Producers responsible for post-consumer waste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347549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The Main Pillar: Waste Framework Directive</a:t>
            </a:r>
            <a:endParaRPr lang="en-US" sz="40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929533"/>
            <a:ext cx="1020723" cy="150280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07022" y="313360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Key Provisions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7607022" y="3574852"/>
            <a:ext cx="6229588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Establishes waste hierarchy, defines key terms, requires national plans</a:t>
            </a:r>
            <a:endParaRPr lang="en-US" sz="16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4432340"/>
            <a:ext cx="1020723" cy="122479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07022" y="4636413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Recycling Targets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7607022" y="5077658"/>
            <a:ext cx="6229588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55% by 2025, 60% by 2030, 65% by 2035</a:t>
            </a:r>
            <a:endParaRPr lang="en-US" sz="16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5657136"/>
            <a:ext cx="1020723" cy="122479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07022" y="5861209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Recent Revisions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7607022" y="6302454"/>
            <a:ext cx="6229588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EPR for textiles, food waste reduction targets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9306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Reducing Reliance on Dumps: Landfill Directive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1048941" y="2450783"/>
            <a:ext cx="30480" cy="5085636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1273612" y="2690693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93790" y="245078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878860" y="2493288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2183011" y="2528649"/>
            <a:ext cx="296918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Landfill Classification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2183011" y="3019068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Hazardous, non-hazardous, inert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1273612" y="4075509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793790" y="383559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878860" y="3878104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2183011" y="3913465"/>
            <a:ext cx="320218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Technical Requirements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2183011" y="4403884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Liners, leachate/gas management</a:t>
            </a:r>
            <a:endParaRPr lang="en-US" sz="1750" dirty="0"/>
          </a:p>
        </p:txBody>
      </p:sp>
      <p:sp>
        <p:nvSpPr>
          <p:cNvPr id="15" name="Shape 12"/>
          <p:cNvSpPr/>
          <p:nvPr/>
        </p:nvSpPr>
        <p:spPr>
          <a:xfrm>
            <a:off x="1273612" y="5460325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793790" y="522041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878860" y="5262920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2183011" y="5298281"/>
            <a:ext cx="382524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Biodegradable Waste Targets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2183011" y="5788700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Reduce to 35% of 1995 levels by 2016</a:t>
            </a:r>
            <a:endParaRPr lang="en-US" sz="1750" dirty="0"/>
          </a:p>
        </p:txBody>
      </p:sp>
      <p:sp>
        <p:nvSpPr>
          <p:cNvPr id="20" name="Shape 17"/>
          <p:cNvSpPr/>
          <p:nvPr/>
        </p:nvSpPr>
        <p:spPr>
          <a:xfrm>
            <a:off x="1273612" y="6845141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8BF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793790" y="660523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878860" y="6647736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4</a:t>
            </a:r>
            <a:endParaRPr lang="en-US" sz="2650" dirty="0"/>
          </a:p>
        </p:txBody>
      </p:sp>
      <p:sp>
        <p:nvSpPr>
          <p:cNvPr id="23" name="Text 20"/>
          <p:cNvSpPr/>
          <p:nvPr/>
        </p:nvSpPr>
        <p:spPr>
          <a:xfrm>
            <a:off x="2183011" y="668309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2035 Target</a:t>
            </a:r>
            <a:endParaRPr lang="en-US" sz="2200" dirty="0"/>
          </a:p>
        </p:txBody>
      </p:sp>
      <p:sp>
        <p:nvSpPr>
          <p:cNvPr id="24" name="Text 21"/>
          <p:cNvSpPr/>
          <p:nvPr/>
        </p:nvSpPr>
        <p:spPr>
          <a:xfrm>
            <a:off x="2183011" y="7173516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Maximum 10% of municipal waste to landfill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81438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Tackling Packaging: Packaging &amp; SUP Directives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9659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Packaging Directive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547116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Sets recycling targets for various packaging materials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5114092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Introduces EPR schemes for packaging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681067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New PPWR: All packaging recyclable by 2030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599521" y="3965972"/>
            <a:ext cx="385703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Single-Use Plastics Directive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599521" y="4547116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Bans certain SUP items like cutlery and straws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599521" y="5114092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Plastic bottle collection: 77% by 2025, 90% by 2029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5681067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Minimum recycled content requirements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2543</Words>
  <Application>Microsoft Office PowerPoint</Application>
  <PresentationFormat>Custom</PresentationFormat>
  <Paragraphs>557</Paragraphs>
  <Slides>57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Times New Roman</vt:lpstr>
      <vt:lpstr>Arial</vt:lpstr>
      <vt:lpstr>Nobile</vt:lpstr>
      <vt:lpstr>Nobile Bold</vt:lpstr>
      <vt:lpstr>Corben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Tamari Mumladze</cp:lastModifiedBy>
  <cp:revision>3</cp:revision>
  <dcterms:created xsi:type="dcterms:W3CDTF">2025-06-02T16:38:07Z</dcterms:created>
  <dcterms:modified xsi:type="dcterms:W3CDTF">2025-06-02T17:09:25Z</dcterms:modified>
</cp:coreProperties>
</file>